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7"/>
  </p:notesMasterIdLst>
  <p:sldIdLst>
    <p:sldId id="256" r:id="rId2"/>
    <p:sldId id="414" r:id="rId3"/>
    <p:sldId id="415" r:id="rId4"/>
    <p:sldId id="417" r:id="rId5"/>
    <p:sldId id="423" r:id="rId6"/>
    <p:sldId id="418" r:id="rId7"/>
    <p:sldId id="427" r:id="rId8"/>
    <p:sldId id="419" r:id="rId9"/>
    <p:sldId id="421" r:id="rId10"/>
    <p:sldId id="422" r:id="rId11"/>
    <p:sldId id="420" r:id="rId12"/>
    <p:sldId id="424" r:id="rId13"/>
    <p:sldId id="416" r:id="rId14"/>
    <p:sldId id="426" r:id="rId15"/>
    <p:sldId id="425" r:id="rId16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2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89E"/>
    <a:srgbClr val="FFFFFF"/>
    <a:srgbClr val="FF6600"/>
    <a:srgbClr val="FFAB00"/>
    <a:srgbClr val="FF0000"/>
    <a:srgbClr val="00B8D9"/>
    <a:srgbClr val="CC3300"/>
    <a:srgbClr val="FFFFCC"/>
    <a:srgbClr val="09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4185" autoAdjust="0"/>
  </p:normalViewPr>
  <p:slideViewPr>
    <p:cSldViewPr snapToGrid="0">
      <p:cViewPr varScale="1">
        <p:scale>
          <a:sx n="85" d="100"/>
          <a:sy n="85" d="100"/>
        </p:scale>
        <p:origin x="547" y="67"/>
      </p:cViewPr>
      <p:guideLst>
        <p:guide orient="horz" pos="2137"/>
        <p:guide pos="3840"/>
        <p:guide pos="2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AB952-2D86-4878-8CDF-9AD6E8A9D05D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2D1D2-E0A4-4BDE-ABA8-A4B44861F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08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73563" y="270456"/>
            <a:ext cx="11652275" cy="56023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350" dirty="0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411062" y="981556"/>
            <a:ext cx="11094831" cy="2740439"/>
          </a:xfrm>
        </p:spPr>
        <p:txBody>
          <a:bodyPr/>
          <a:lstStyle>
            <a:lvl1pPr algn="ctr">
              <a:defRPr sz="3300" b="1" i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altLang="ja-JP" dirty="0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1062" y="3979877"/>
            <a:ext cx="11102652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サブタイトルの書式設定</a:t>
            </a: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0173" y="6261421"/>
            <a:ext cx="1845665" cy="3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6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4165600" y="6573841"/>
            <a:ext cx="3860800" cy="223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C59BF-C87B-4FD3-AC9A-553A667BF31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609601" y="401637"/>
            <a:ext cx="10972801" cy="685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4200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4165600" y="6573841"/>
            <a:ext cx="3860800" cy="223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C59BF-C87B-4FD3-AC9A-553A667BF31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903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4165600" y="6573841"/>
            <a:ext cx="3860800" cy="223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C59BF-C87B-4FD3-AC9A-553A667BF31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6489701"/>
            <a:ext cx="12192000" cy="3766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350" dirty="0"/>
          </a:p>
        </p:txBody>
      </p:sp>
      <p:pic>
        <p:nvPicPr>
          <p:cNvPr id="7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981" y="6558196"/>
            <a:ext cx="1233459" cy="27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6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4165600" y="6573841"/>
            <a:ext cx="3860800" cy="223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C59BF-C87B-4FD3-AC9A-553A667BF31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84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165600" y="6573841"/>
            <a:ext cx="3860800" cy="223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C59BF-C87B-4FD3-AC9A-553A667BF31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104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165600" y="6573841"/>
            <a:ext cx="3860800" cy="223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C59BF-C87B-4FD3-AC9A-553A667BF31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830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573841"/>
            <a:ext cx="3860800" cy="223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C59BF-C87B-4FD3-AC9A-553A667BF31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7081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381003"/>
            <a:ext cx="2743200" cy="57451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381003"/>
            <a:ext cx="8026400" cy="57451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573841"/>
            <a:ext cx="3860800" cy="223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C59BF-C87B-4FD3-AC9A-553A667BF31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7965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タイトル スライド">
    <p:bg>
      <p:bgPr>
        <a:solidFill>
          <a:srgbClr val="09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411060" y="981556"/>
            <a:ext cx="11296525" cy="2740439"/>
          </a:xfrm>
        </p:spPr>
        <p:txBody>
          <a:bodyPr/>
          <a:lstStyle>
            <a:lvl1pPr algn="ctr">
              <a:defRPr sz="3300" b="1" i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altLang="ja-JP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1062" y="3979877"/>
            <a:ext cx="11296524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サブタイトルの書式設定</a:t>
            </a:r>
            <a:endParaRPr lang="en-US" altLang="ja-JP" dirty="0"/>
          </a:p>
        </p:txBody>
      </p:sp>
      <p:pic>
        <p:nvPicPr>
          <p:cNvPr id="3" name="図 2" descr="クリップアート が含まれている画像&#10;&#10;自動的に生成された説明">
            <a:extLst>
              <a:ext uri="{FF2B5EF4-FFF2-40B4-BE49-F238E27FC236}">
                <a16:creationId xmlns:a16="http://schemas.microsoft.com/office/drawing/2014/main" id="{8D74F464-764D-9043-B1F8-47559C4E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6210930"/>
            <a:ext cx="1570990" cy="348619"/>
          </a:xfrm>
          <a:prstGeom prst="rect">
            <a:avLst/>
          </a:prstGeom>
        </p:spPr>
      </p:pic>
      <p:pic>
        <p:nvPicPr>
          <p:cNvPr id="7" name="図 6" descr="クリップアート が含まれている画像&#10;&#10;自動的に生成された説明">
            <a:extLst>
              <a:ext uri="{FF2B5EF4-FFF2-40B4-BE49-F238E27FC236}">
                <a16:creationId xmlns:a16="http://schemas.microsoft.com/office/drawing/2014/main" id="{BF36E21F-5632-5E48-A74D-E06976518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20" y="6154193"/>
            <a:ext cx="1773465" cy="39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16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cVersion_Text Heavy Talking Points">
    <p:bg>
      <p:bgPr>
        <a:solidFill>
          <a:srgbClr val="09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Shape 1003"/>
          <p:cNvSpPr/>
          <p:nvPr/>
        </p:nvSpPr>
        <p:spPr>
          <a:xfrm>
            <a:off x="2672862" y="2"/>
            <a:ext cx="9519140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600" spc="-36"/>
            </a:pPr>
            <a:endParaRPr sz="1800"/>
          </a:p>
        </p:txBody>
      </p:sp>
      <p:sp>
        <p:nvSpPr>
          <p:cNvPr id="1012" name="Shape 10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5116" y="6539668"/>
            <a:ext cx="1215445" cy="272647"/>
          </a:xfrm>
          <a:prstGeom prst="rect">
            <a:avLst/>
          </a:prstGeom>
        </p:spPr>
      </p:pic>
      <p:sp>
        <p:nvSpPr>
          <p:cNvPr id="17" name="Shape 1212"/>
          <p:cNvSpPr>
            <a:spLocks noGrp="1"/>
          </p:cNvSpPr>
          <p:nvPr>
            <p:ph type="body" idx="13"/>
          </p:nvPr>
        </p:nvSpPr>
        <p:spPr>
          <a:xfrm>
            <a:off x="219168" y="500464"/>
            <a:ext cx="2235129" cy="605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endParaRPr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Shape 1213"/>
          <p:cNvSpPr>
            <a:spLocks noGrp="1"/>
          </p:cNvSpPr>
          <p:nvPr>
            <p:ph type="body" idx="14"/>
          </p:nvPr>
        </p:nvSpPr>
        <p:spPr>
          <a:xfrm>
            <a:off x="225578" y="2677934"/>
            <a:ext cx="2222308" cy="513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Shape 1214"/>
          <p:cNvSpPr>
            <a:spLocks noGrp="1"/>
          </p:cNvSpPr>
          <p:nvPr>
            <p:ph type="body" idx="15"/>
          </p:nvPr>
        </p:nvSpPr>
        <p:spPr>
          <a:xfrm>
            <a:off x="225578" y="3468704"/>
            <a:ext cx="2222308" cy="513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Shape 1213"/>
          <p:cNvSpPr>
            <a:spLocks noGrp="1"/>
          </p:cNvSpPr>
          <p:nvPr>
            <p:ph type="body" idx="22"/>
          </p:nvPr>
        </p:nvSpPr>
        <p:spPr>
          <a:xfrm>
            <a:off x="231989" y="1881699"/>
            <a:ext cx="2222308" cy="513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srgbClr val="00B8D9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21" name="直線コネクタ 20"/>
          <p:cNvCxnSpPr/>
          <p:nvPr userDrawn="1"/>
        </p:nvCxnSpPr>
        <p:spPr bwMode="auto">
          <a:xfrm>
            <a:off x="815308" y="1389032"/>
            <a:ext cx="1086929" cy="8626"/>
          </a:xfrm>
          <a:prstGeom prst="line">
            <a:avLst/>
          </a:prstGeom>
          <a:ln w="38100" cap="flat" cmpd="sng" algn="ctr">
            <a:solidFill>
              <a:srgbClr val="00B8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Shape 1214"/>
          <p:cNvSpPr>
            <a:spLocks noGrp="1"/>
          </p:cNvSpPr>
          <p:nvPr>
            <p:ph type="body" idx="23"/>
          </p:nvPr>
        </p:nvSpPr>
        <p:spPr>
          <a:xfrm>
            <a:off x="225578" y="4259474"/>
            <a:ext cx="2222308" cy="513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Shape 1214"/>
          <p:cNvSpPr>
            <a:spLocks noGrp="1"/>
          </p:cNvSpPr>
          <p:nvPr>
            <p:ph type="body" idx="24"/>
          </p:nvPr>
        </p:nvSpPr>
        <p:spPr>
          <a:xfrm>
            <a:off x="231989" y="5050244"/>
            <a:ext cx="2222308" cy="513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Shape 1217"/>
          <p:cNvSpPr>
            <a:spLocks noGrp="1"/>
          </p:cNvSpPr>
          <p:nvPr>
            <p:ph type="body" idx="4294967295" hasCustomPrompt="1"/>
          </p:nvPr>
        </p:nvSpPr>
        <p:spPr>
          <a:xfrm>
            <a:off x="3904243" y="604041"/>
            <a:ext cx="7397250" cy="31670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50"/>
              </a:spcBef>
              <a:buNone/>
              <a:defRPr sz="3600" b="0" spc="-36">
                <a:solidFill>
                  <a:srgbClr val="091E42"/>
                </a:solidFill>
              </a:defRPr>
            </a:lvl1pPr>
          </a:lstStyle>
          <a:p>
            <a:pPr marL="0" indent="0">
              <a:spcBef>
                <a:spcPts val="1250"/>
              </a:spcBef>
              <a:buNone/>
              <a:defRPr sz="8000" spc="-79">
                <a:solidFill>
                  <a:srgbClr val="253858"/>
                </a:solidFill>
              </a:defRPr>
            </a:pPr>
            <a:r>
              <a:rPr lang="ja-JP" altLang="en-US" sz="3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タイトル</a:t>
            </a:r>
            <a:endParaRPr sz="3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  <a:defRPr sz="3600" b="0" spc="-36">
                <a:solidFill>
                  <a:srgbClr val="091E42"/>
                </a:solidFill>
              </a:defRPr>
            </a:pPr>
            <a:endParaRPr lang="en-US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  <a:defRPr sz="3600" b="0" spc="-36">
                <a:solidFill>
                  <a:srgbClr val="091E42"/>
                </a:solidFill>
              </a:defRPr>
            </a:pP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本文</a:t>
            </a:r>
            <a:endParaRPr lang="en-US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  <a:defRPr sz="3600" b="0" spc="-36">
                <a:solidFill>
                  <a:srgbClr val="091E42"/>
                </a:solidFill>
              </a:defRPr>
            </a:pPr>
            <a:endParaRPr lang="en-US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  <a:defRPr sz="3600" b="0" spc="-36">
                <a:solidFill>
                  <a:srgbClr val="091E42"/>
                </a:solidFill>
              </a:defRPr>
            </a:pPr>
            <a:endParaRPr lang="en-US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  <a:defRPr sz="3600" b="0" spc="-36">
                <a:solidFill>
                  <a:srgbClr val="091E42"/>
                </a:solidFill>
              </a:defRPr>
            </a:pPr>
            <a:endParaRPr lang="en-US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  <a:defRPr sz="3600" b="0" spc="-36">
                <a:solidFill>
                  <a:srgbClr val="091E42"/>
                </a:solidFill>
              </a:defRPr>
            </a:pPr>
            <a:endParaRPr lang="en-US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4" name="図 13" descr="workato-logo-smal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4" y="6302197"/>
            <a:ext cx="1771577" cy="4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212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タイトル スライド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6629" y="6261421"/>
            <a:ext cx="1889209" cy="38712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273565" y="285161"/>
            <a:ext cx="5816843" cy="5587606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449708" y="1271588"/>
            <a:ext cx="5294993" cy="2090056"/>
          </a:xfrm>
        </p:spPr>
        <p:txBody>
          <a:bodyPr anchor="b"/>
          <a:lstStyle>
            <a:lvl1pPr algn="l">
              <a:defRPr sz="2100" b="1" i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altLang="ja-JP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1884" y="3476443"/>
            <a:ext cx="5041784" cy="68580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サブタイトルの書式設定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6025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 i="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573841"/>
            <a:ext cx="3860800" cy="223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502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094" y="6230977"/>
            <a:ext cx="1922492" cy="4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411060" y="981556"/>
            <a:ext cx="11296525" cy="2740439"/>
          </a:xfrm>
        </p:spPr>
        <p:txBody>
          <a:bodyPr/>
          <a:lstStyle>
            <a:lvl1pPr algn="ctr">
              <a:defRPr sz="3300" b="1" i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altLang="ja-JP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1062" y="3979877"/>
            <a:ext cx="11296524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サブタイトルの書式設定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2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4A9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411060" y="981556"/>
            <a:ext cx="11296525" cy="2740439"/>
          </a:xfrm>
        </p:spPr>
        <p:txBody>
          <a:bodyPr/>
          <a:lstStyle>
            <a:lvl1pPr algn="ctr">
              <a:defRPr sz="3300" b="1" i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altLang="ja-JP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1062" y="3979877"/>
            <a:ext cx="11296524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サブタイトルの書式設定</a:t>
            </a:r>
            <a:endParaRPr lang="en-US" altLang="ja-JP" dirty="0"/>
          </a:p>
        </p:txBody>
      </p:sp>
      <p:pic>
        <p:nvPicPr>
          <p:cNvPr id="8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094" y="6230977"/>
            <a:ext cx="1922492" cy="4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88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8EB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 sz="quarter"/>
          </p:nvPr>
        </p:nvSpPr>
        <p:spPr>
          <a:xfrm>
            <a:off x="452625" y="1632720"/>
            <a:ext cx="11296525" cy="27404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sz="5400"/>
              <a:t>マスター タイトルの書式設定</a:t>
            </a:r>
            <a:endParaRPr kumimoji="1" lang="ja-JP" altLang="en-US" sz="5400" dirty="0"/>
          </a:p>
        </p:txBody>
      </p:sp>
      <p:pic>
        <p:nvPicPr>
          <p:cNvPr id="7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094" y="6230977"/>
            <a:ext cx="1922492" cy="4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58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F6C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 sz="quarter"/>
          </p:nvPr>
        </p:nvSpPr>
        <p:spPr>
          <a:xfrm>
            <a:off x="383351" y="1632720"/>
            <a:ext cx="11296525" cy="27404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sz="5400"/>
              <a:t>マスター タイトルの書式設定</a:t>
            </a:r>
            <a:endParaRPr kumimoji="1" lang="ja-JP" altLang="en-US" sz="5400" dirty="0"/>
          </a:p>
        </p:txBody>
      </p:sp>
      <p:pic>
        <p:nvPicPr>
          <p:cNvPr id="7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094" y="6230977"/>
            <a:ext cx="1922492" cy="4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35487"/>
            <a:ext cx="2396266" cy="29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1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573841"/>
            <a:ext cx="3860800" cy="223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C59BF-C87B-4FD3-AC9A-553A667BF31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1679509" y="404664"/>
            <a:ext cx="934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4115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524003"/>
            <a:ext cx="5384800" cy="46021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524003"/>
            <a:ext cx="5384800" cy="46021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165600" y="6573841"/>
            <a:ext cx="3860800" cy="223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C59BF-C87B-4FD3-AC9A-553A667BF31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100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89701"/>
            <a:ext cx="12192000" cy="3766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350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12245" y="578142"/>
            <a:ext cx="109701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  <a:endParaRPr lang="en-US" altLang="ja-JP" dirty="0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3"/>
            <a:ext cx="109728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altLang="ja-JP" dirty="0"/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27663" y="6558198"/>
            <a:ext cx="28448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bg1"/>
                </a:solidFill>
                <a:ea typeface="ＭＳ Ｐゴシック" charset="-128"/>
              </a:defRPr>
            </a:lvl1pPr>
          </a:lstStyle>
          <a:p>
            <a:fld id="{64BC59BF-C87B-4FD3-AC9A-553A667BF31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612396" y="1350628"/>
            <a:ext cx="10989579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図 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577" y="6506325"/>
            <a:ext cx="1555099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21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300" i="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 i="1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 i="1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 i="1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 i="1">
          <a:solidFill>
            <a:schemeClr val="tx2"/>
          </a:solidFill>
          <a:latin typeface="Arial Black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400" i="1">
          <a:solidFill>
            <a:schemeClr val="tx2"/>
          </a:solidFill>
          <a:latin typeface="Arial Black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400" i="1">
          <a:solidFill>
            <a:schemeClr val="tx2"/>
          </a:solidFill>
          <a:latin typeface="Arial Black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400" i="1">
          <a:solidFill>
            <a:schemeClr val="tx2"/>
          </a:solidFill>
          <a:latin typeface="Arial Black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400" i="1">
          <a:solidFill>
            <a:schemeClr val="tx2"/>
          </a:solidFill>
          <a:latin typeface="Arial Black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kumimoji="1" sz="18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kumimoji="1"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o"/>
        <a:defRPr kumimoji="1"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kumimoji="1"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kumimoji="1"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kumimoji="1"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kumimoji="1"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o"/>
        <a:defRPr kumimoji="1" sz="15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04330EA-66F1-4C05-BAA9-EE2F6DE63A89}"/>
              </a:ext>
            </a:extLst>
          </p:cNvPr>
          <p:cNvSpPr/>
          <p:nvPr/>
        </p:nvSpPr>
        <p:spPr bwMode="auto">
          <a:xfrm>
            <a:off x="1737360" y="4204123"/>
            <a:ext cx="9104811" cy="156966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6290815-7D4A-468A-9B91-B435743A44E0}"/>
              </a:ext>
            </a:extLst>
          </p:cNvPr>
          <p:cNvSpPr/>
          <p:nvPr/>
        </p:nvSpPr>
        <p:spPr>
          <a:xfrm>
            <a:off x="2417932" y="1413063"/>
            <a:ext cx="7531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ja-JP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CF7BC6-AC1F-44B0-937F-7B3A58AC02C5}"/>
              </a:ext>
            </a:extLst>
          </p:cNvPr>
          <p:cNvSpPr/>
          <p:nvPr/>
        </p:nvSpPr>
        <p:spPr>
          <a:xfrm>
            <a:off x="1859833" y="2095560"/>
            <a:ext cx="8882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8319B30-ADA2-47FD-A0A8-070D85B25C0B}"/>
              </a:ext>
            </a:extLst>
          </p:cNvPr>
          <p:cNvGrpSpPr/>
          <p:nvPr/>
        </p:nvGrpSpPr>
        <p:grpSpPr>
          <a:xfrm>
            <a:off x="4535481" y="4635312"/>
            <a:ext cx="2370416" cy="817534"/>
            <a:chOff x="2417932" y="4545874"/>
            <a:chExt cx="1471365" cy="498533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FF4036D-A0A7-4B4E-AB7B-4737053F6817}"/>
                </a:ext>
              </a:extLst>
            </p:cNvPr>
            <p:cNvSpPr/>
            <p:nvPr/>
          </p:nvSpPr>
          <p:spPr bwMode="auto">
            <a:xfrm>
              <a:off x="2417932" y="4545874"/>
              <a:ext cx="1471365" cy="498533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3D16216-C25D-42EC-B1DD-A3822A921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933" y="4545874"/>
              <a:ext cx="1357234" cy="49853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26" name="Picture 2" descr="ãslackãã®ç»åæ¤ç´¢çµæ">
            <a:extLst>
              <a:ext uri="{FF2B5EF4-FFF2-40B4-BE49-F238E27FC236}">
                <a16:creationId xmlns:a16="http://schemas.microsoft.com/office/drawing/2014/main" id="{80034DE1-5868-48C8-AC47-3FBA479AF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89" y="4635312"/>
            <a:ext cx="3022690" cy="75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salesforceãã®ç»åæ¤ç´¢çµæ">
            <a:extLst>
              <a:ext uri="{FF2B5EF4-FFF2-40B4-BE49-F238E27FC236}">
                <a16:creationId xmlns:a16="http://schemas.microsoft.com/office/drawing/2014/main" id="{8C2B2D03-2E46-4FBD-91B1-4498AC1A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44" y="4462884"/>
            <a:ext cx="1657024" cy="116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3EC82D0-ACBC-4EF9-A08B-CAEAF4453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249" y="817689"/>
            <a:ext cx="1248560" cy="1154583"/>
          </a:xfrm>
          <a:prstGeom prst="rect">
            <a:avLst/>
          </a:prstGeom>
        </p:spPr>
      </p:pic>
      <p:pic>
        <p:nvPicPr>
          <p:cNvPr id="10" name="図 9" descr="クリップアート が含まれている画像&#10;&#10;自動的に生成された説明">
            <a:extLst>
              <a:ext uri="{FF2B5EF4-FFF2-40B4-BE49-F238E27FC236}">
                <a16:creationId xmlns:a16="http://schemas.microsoft.com/office/drawing/2014/main" id="{CB7263F9-1B29-43FC-879A-CA49BDE62F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79" y="2128810"/>
            <a:ext cx="2453700" cy="60564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C86232-8A33-4FBC-AAB3-45D05F0404DA}"/>
              </a:ext>
            </a:extLst>
          </p:cNvPr>
          <p:cNvSpPr txBox="1"/>
          <p:nvPr/>
        </p:nvSpPr>
        <p:spPr>
          <a:xfrm>
            <a:off x="1197645" y="2652030"/>
            <a:ext cx="8221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>
                    <a:lumMod val="95000"/>
                  </a:schemeClr>
                </a:solidFill>
              </a:rPr>
              <a:t>Workato </a:t>
            </a: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</a:rPr>
              <a:t>を使って </a:t>
            </a:r>
            <a:r>
              <a:rPr lang="en-US" altLang="ja-JP" sz="3200" dirty="0">
                <a:solidFill>
                  <a:schemeClr val="bg1">
                    <a:lumMod val="95000"/>
                  </a:schemeClr>
                </a:solidFill>
              </a:rPr>
              <a:t>Jira, Slack, Salesforce, Atlassian Market Place </a:t>
            </a: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</a:rPr>
              <a:t>の連携を自動化</a:t>
            </a:r>
            <a:endParaRPr kumimoji="1" lang="ja-JP" alt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2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7EC60A-11C3-44CA-AFE5-5454D32D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err="1"/>
              <a:t>Ricksoft</a:t>
            </a:r>
            <a:r>
              <a:rPr lang="ja-JP" altLang="en-US" sz="3600" dirty="0"/>
              <a:t>の利用例　その１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63D301-4230-4E2A-B058-46985BDE7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JIRA</a:t>
            </a:r>
            <a:r>
              <a:rPr lang="ja-JP" altLang="en-US" dirty="0"/>
              <a:t> の各フィールドに情報を設定できるようになった</a:t>
            </a:r>
            <a:endParaRPr lang="en-US" altLang="ja-JP" dirty="0"/>
          </a:p>
          <a:p>
            <a:pPr lvl="1"/>
            <a:r>
              <a:rPr lang="ja-JP" altLang="en-US" dirty="0"/>
              <a:t>その前はメールで連携していたので、要約と説明しか設定できなかった。</a:t>
            </a:r>
            <a:endParaRPr lang="en-US" altLang="ja-JP" dirty="0"/>
          </a:p>
          <a:p>
            <a:pPr lvl="1"/>
            <a:r>
              <a:rPr lang="ja-JP" altLang="en-US" dirty="0"/>
              <a:t>課題の振り分けがやりやすくなりました。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dirty="0"/>
              <a:t>Slack</a:t>
            </a:r>
            <a:r>
              <a:rPr kumimoji="1" lang="ja-JP" altLang="en-US" dirty="0"/>
              <a:t>をハブとして利用できるようになった</a:t>
            </a:r>
            <a:endParaRPr kumimoji="1" lang="en-US" altLang="ja-JP" dirty="0"/>
          </a:p>
          <a:p>
            <a:pPr lvl="1"/>
            <a:r>
              <a:rPr lang="ja-JP" altLang="en-US" dirty="0"/>
              <a:t>一次対応が必要な課題が一覧で見えて便利。</a:t>
            </a:r>
            <a:endParaRPr lang="en-US" altLang="ja-JP" dirty="0"/>
          </a:p>
          <a:p>
            <a:pPr lvl="1"/>
            <a:r>
              <a:rPr lang="en-US" altLang="ja-JP" dirty="0"/>
              <a:t>Jira </a:t>
            </a:r>
            <a:r>
              <a:rPr lang="ja-JP" altLang="en-US" dirty="0"/>
              <a:t>の利用が促進されました。</a:t>
            </a:r>
            <a:endParaRPr lang="en-US" altLang="ja-JP" dirty="0"/>
          </a:p>
          <a:p>
            <a:pPr lvl="1"/>
            <a:r>
              <a:rPr lang="ja-JP" altLang="en-US" dirty="0"/>
              <a:t>対応が早くなった。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/>
              <a:t>workato </a:t>
            </a:r>
            <a:r>
              <a:rPr lang="ja-JP" altLang="en-US" dirty="0"/>
              <a:t>の感想</a:t>
            </a:r>
            <a:endParaRPr lang="en-US" altLang="ja-JP" dirty="0"/>
          </a:p>
          <a:p>
            <a:pPr lvl="1"/>
            <a:r>
              <a:rPr lang="en-US" altLang="ja-JP" dirty="0"/>
              <a:t>Recipe </a:t>
            </a:r>
            <a:r>
              <a:rPr lang="ja-JP" altLang="en-US" dirty="0"/>
              <a:t>の作成が簡単</a:t>
            </a:r>
            <a:endParaRPr lang="en-US" altLang="ja-JP" dirty="0"/>
          </a:p>
          <a:p>
            <a:pPr lvl="1"/>
            <a:r>
              <a:rPr lang="ja-JP" altLang="en-US" dirty="0"/>
              <a:t>運用が簡単：エラーの解析がしやすい。エラーが有っても修正して再実行ができる。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1805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27BC2DB-D58D-4080-A819-8A80DE18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err="1"/>
              <a:t>Ricksoft</a:t>
            </a:r>
            <a:r>
              <a:rPr lang="ja-JP" altLang="en-US" sz="3600" dirty="0"/>
              <a:t>の利用例　その２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9C50390-9BE9-4B8D-A9C4-BD4CB06BB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Atlassian Community </a:t>
            </a:r>
            <a:r>
              <a:rPr kumimoji="1" lang="ja-JP" altLang="en-US" dirty="0"/>
              <a:t>から </a:t>
            </a:r>
            <a:r>
              <a:rPr kumimoji="1" lang="en-US" altLang="ja-JP" dirty="0"/>
              <a:t>JIRA</a:t>
            </a:r>
            <a:r>
              <a:rPr kumimoji="1" lang="ja-JP" altLang="en-US" dirty="0"/>
              <a:t>の課題起票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E362022-4918-4D0E-8D72-C1DCB3196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04" y="2214615"/>
            <a:ext cx="3392637" cy="32209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4" name="図 33" descr="クリップアート が含まれている画像&#10;&#10;自動的に生成された説明">
            <a:extLst>
              <a:ext uri="{FF2B5EF4-FFF2-40B4-BE49-F238E27FC236}">
                <a16:creationId xmlns:a16="http://schemas.microsoft.com/office/drawing/2014/main" id="{1AC7998D-94D3-4828-AAD6-336B3044F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94" y="3825084"/>
            <a:ext cx="2453700" cy="605647"/>
          </a:xfrm>
          <a:prstGeom prst="rect">
            <a:avLst/>
          </a:prstGeom>
        </p:spPr>
      </p:pic>
      <p:pic>
        <p:nvPicPr>
          <p:cNvPr id="36" name="図 3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9DC79E0-2849-4892-A0A9-41AF5C1BD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47" y="4196001"/>
            <a:ext cx="2698889" cy="914447"/>
          </a:xfrm>
          <a:prstGeom prst="rect">
            <a:avLst/>
          </a:prstGeom>
        </p:spPr>
      </p:pic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B0B5AD1A-3A21-49A7-B0D1-A11FE9ACAC12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 bwMode="auto">
          <a:xfrm>
            <a:off x="4078941" y="3825084"/>
            <a:ext cx="1043553" cy="3028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834B43B-581B-410A-85B9-2294126E5CE6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 bwMode="auto">
          <a:xfrm>
            <a:off x="7576194" y="4127908"/>
            <a:ext cx="1043553" cy="52531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0D81849-14D2-4BB4-BC57-C222467DF28E}"/>
              </a:ext>
            </a:extLst>
          </p:cNvPr>
          <p:cNvSpPr txBox="1"/>
          <p:nvPr/>
        </p:nvSpPr>
        <p:spPr>
          <a:xfrm>
            <a:off x="4223016" y="3455752"/>
            <a:ext cx="94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Rest</a:t>
            </a:r>
            <a:r>
              <a:rPr kumimoji="1" lang="ja-JP" altLang="en-US" dirty="0"/>
              <a:t> </a:t>
            </a:r>
            <a:r>
              <a:rPr kumimoji="1" lang="en-US" altLang="ja-JP" dirty="0"/>
              <a:t>API</a:t>
            </a:r>
            <a:endParaRPr kumimoji="1" lang="ja-JP" altLang="en-US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AEF82ED-29F1-4844-8D32-CF07BE904C14}"/>
              </a:ext>
            </a:extLst>
          </p:cNvPr>
          <p:cNvSpPr txBox="1"/>
          <p:nvPr/>
        </p:nvSpPr>
        <p:spPr>
          <a:xfrm>
            <a:off x="7177362" y="45125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課題起票</a:t>
            </a:r>
          </a:p>
        </p:txBody>
      </p:sp>
    </p:spTree>
    <p:extLst>
      <p:ext uri="{BB962C8B-B14F-4D97-AF65-F5344CB8AC3E}">
        <p14:creationId xmlns:p14="http://schemas.microsoft.com/office/powerpoint/2010/main" val="275387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6B87E9-DA7D-4823-B8B4-7CDC0F57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REST</a:t>
            </a:r>
            <a:r>
              <a:rPr kumimoji="1" lang="ja-JP" altLang="en-US" dirty="0"/>
              <a:t> </a:t>
            </a:r>
            <a:r>
              <a:rPr kumimoji="1" lang="en-US" altLang="ja-JP" dirty="0"/>
              <a:t>API</a:t>
            </a:r>
            <a:r>
              <a:rPr kumimoji="1" lang="ja-JP" altLang="en-US" dirty="0"/>
              <a:t>の利用も簡単でした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182B9B-A8E9-43B4-94E9-D1077D86B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サンプルの</a:t>
            </a:r>
            <a:r>
              <a:rPr lang="en-US" altLang="ja-JP" dirty="0"/>
              <a:t>JSON</a:t>
            </a:r>
            <a:r>
              <a:rPr lang="ja-JP" altLang="en-US" dirty="0"/>
              <a:t>を </a:t>
            </a:r>
            <a:r>
              <a:rPr lang="en-US" altLang="ja-JP" dirty="0"/>
              <a:t>workato </a:t>
            </a:r>
            <a:r>
              <a:rPr lang="ja-JP" altLang="en-US" dirty="0"/>
              <a:t>が解析してくれます。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44F6BDB-1736-4733-A4AD-43FA718D6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48" y="1913874"/>
            <a:ext cx="4644288" cy="46021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578E62A-C3B3-447A-BD67-F191CA37A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584" y="2675107"/>
            <a:ext cx="5750071" cy="334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5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51236F-CD3E-487E-881A-AF26B119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err="1"/>
              <a:t>Ricksoft</a:t>
            </a:r>
            <a:r>
              <a:rPr lang="ja-JP" altLang="en-US" sz="3200" dirty="0"/>
              <a:t>の利用例　その３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B5C266-4C3D-4C6B-AD8E-0817A112D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Marketplace</a:t>
            </a:r>
            <a:r>
              <a:rPr kumimoji="1" lang="ja-JP" altLang="en-US" dirty="0"/>
              <a:t> のデータを </a:t>
            </a:r>
            <a:r>
              <a:rPr kumimoji="1" lang="en-US" altLang="ja-JP" dirty="0"/>
              <a:t>MailChimp </a:t>
            </a:r>
            <a:r>
              <a:rPr kumimoji="1" lang="ja-JP" altLang="en-US" dirty="0"/>
              <a:t>にインポート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BDAF8B7-0243-431B-B7BC-1070D71DC4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24D7517-B031-457E-82B2-CCB2534E5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90" y="2175753"/>
            <a:ext cx="4095515" cy="25064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4A60CF8E-32D5-4956-947C-C5A069F730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C79D86-7E52-4566-80E4-5E12C7B49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719" y="1956987"/>
            <a:ext cx="5790289" cy="288651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086ED37-3E48-4A5E-A938-ED9EC2B6D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396" y="3362955"/>
            <a:ext cx="4311844" cy="23226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AutoShape 6">
            <a:extLst>
              <a:ext uri="{FF2B5EF4-FFF2-40B4-BE49-F238E27FC236}">
                <a16:creationId xmlns:a16="http://schemas.microsoft.com/office/drawing/2014/main" id="{FC446587-897E-4FEC-B282-41F33417E6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3F80BCE0-AE2A-4D10-83D8-9915387496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70C26-25F4-4D22-8861-BE3B85DB0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884" y="4207926"/>
            <a:ext cx="3982508" cy="2148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フローチャート: 書類 12">
            <a:extLst>
              <a:ext uri="{FF2B5EF4-FFF2-40B4-BE49-F238E27FC236}">
                <a16:creationId xmlns:a16="http://schemas.microsoft.com/office/drawing/2014/main" id="{D032B200-F07B-4B75-A4E6-D688538DB901}"/>
              </a:ext>
            </a:extLst>
          </p:cNvPr>
          <p:cNvSpPr/>
          <p:nvPr/>
        </p:nvSpPr>
        <p:spPr bwMode="auto">
          <a:xfrm>
            <a:off x="2772383" y="5171945"/>
            <a:ext cx="1624519" cy="1184016"/>
          </a:xfrm>
          <a:prstGeom prst="flowChartDocument">
            <a:avLst/>
          </a:prstGeom>
          <a:solidFill>
            <a:schemeClr val="bg1"/>
          </a:solidFill>
          <a:ln w="158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>
                <a:latin typeface="Arial" charset="0"/>
              </a:rPr>
              <a:t>CSV</a:t>
            </a:r>
            <a:r>
              <a:rPr kumimoji="0" lang="ja-JP" altLang="en-US" dirty="0">
                <a:latin typeface="Arial" charset="0"/>
              </a:rPr>
              <a:t>ファイル</a:t>
            </a:r>
            <a:endParaRPr kumimoji="0" lang="en-US" altLang="ja-JP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（評価ライセンスの情報）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D58D6FC-082B-4ED6-8FE4-A27FE20229A5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 bwMode="auto">
          <a:xfrm>
            <a:off x="2423448" y="4682246"/>
            <a:ext cx="1161195" cy="489699"/>
          </a:xfrm>
          <a:prstGeom prst="line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265B249-E419-44EA-86EB-AED9EEC4464B}"/>
              </a:ext>
            </a:extLst>
          </p:cNvPr>
          <p:cNvCxnSpPr>
            <a:cxnSpLocks/>
            <a:stCxn id="13" idx="3"/>
            <a:endCxn id="9" idx="2"/>
          </p:cNvCxnSpPr>
          <p:nvPr/>
        </p:nvCxnSpPr>
        <p:spPr bwMode="auto">
          <a:xfrm flipV="1">
            <a:off x="4396902" y="5685606"/>
            <a:ext cx="3138416" cy="78347"/>
          </a:xfrm>
          <a:prstGeom prst="line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04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51236F-CD3E-487E-881A-AF26B119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err="1"/>
              <a:t>Ricksoft</a:t>
            </a:r>
            <a:r>
              <a:rPr lang="ja-JP" altLang="en-US" sz="3200" dirty="0"/>
              <a:t>の利用例　その３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B5C266-4C3D-4C6B-AD8E-0817A112D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183" y="1524003"/>
            <a:ext cx="9465013" cy="4602163"/>
          </a:xfrm>
        </p:spPr>
        <p:txBody>
          <a:bodyPr/>
          <a:lstStyle/>
          <a:p>
            <a:r>
              <a:rPr lang="en-US" altLang="ja-JP" sz="2400" dirty="0"/>
              <a:t>CSV</a:t>
            </a:r>
            <a:r>
              <a:rPr lang="ja-JP" altLang="en-US" sz="2400" dirty="0"/>
              <a:t>インポートの作業が「めっちゃ面倒」という事で、</a:t>
            </a:r>
            <a:r>
              <a:rPr lang="en-US" altLang="ja-JP" sz="2400" dirty="0"/>
              <a:t>workato </a:t>
            </a:r>
            <a:r>
              <a:rPr lang="ja-JP" altLang="en-US" sz="2400" dirty="0"/>
              <a:t>で自動化。</a:t>
            </a:r>
            <a:endParaRPr lang="en-US" altLang="ja-JP" sz="2400" dirty="0"/>
          </a:p>
          <a:p>
            <a:pPr lvl="1"/>
            <a:r>
              <a:rPr lang="ja-JP" altLang="en-US" sz="2100" dirty="0"/>
              <a:t>毎日 </a:t>
            </a:r>
            <a:r>
              <a:rPr lang="en-US" altLang="ja-JP" sz="2100" dirty="0"/>
              <a:t>30</a:t>
            </a:r>
            <a:r>
              <a:rPr lang="ja-JP" altLang="en-US" sz="2100" dirty="0"/>
              <a:t>分の作業が、</a:t>
            </a:r>
            <a:r>
              <a:rPr lang="en-US" altLang="ja-JP" sz="2100" dirty="0"/>
              <a:t>Slack</a:t>
            </a:r>
            <a:r>
              <a:rPr lang="ja-JP" altLang="en-US" sz="2100" dirty="0"/>
              <a:t> で確認するだけに</a:t>
            </a:r>
            <a:endParaRPr lang="en-US" altLang="ja-JP" sz="21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レシピ作成：入社２年目マーケティング担当の夏橋さん。</a:t>
            </a:r>
            <a:endParaRPr lang="en-US" altLang="ja-JP" sz="2400" dirty="0"/>
          </a:p>
          <a:p>
            <a:pPr lvl="1"/>
            <a:r>
              <a:rPr lang="en-US" altLang="ja-JP" sz="2100" dirty="0"/>
              <a:t>Mailchimp</a:t>
            </a:r>
            <a:r>
              <a:rPr lang="ja-JP" altLang="en-US" sz="2100" dirty="0"/>
              <a:t>を毎日使っている佐橋さんには、</a:t>
            </a:r>
            <a:r>
              <a:rPr lang="en-US" altLang="ja-JP" sz="2100" dirty="0"/>
              <a:t>workato </a:t>
            </a:r>
            <a:r>
              <a:rPr lang="ja-JP" altLang="en-US" sz="2100" dirty="0"/>
              <a:t>の </a:t>
            </a:r>
            <a:r>
              <a:rPr lang="en-US" altLang="ja-JP" sz="2100" dirty="0"/>
              <a:t>Mailchimp</a:t>
            </a:r>
            <a:r>
              <a:rPr lang="ja-JP" altLang="en-US" sz="2100" dirty="0"/>
              <a:t>コネクターが解りやすかったようです。</a:t>
            </a:r>
            <a:endParaRPr lang="en-US" altLang="ja-JP" sz="2100" dirty="0"/>
          </a:p>
          <a:p>
            <a:pPr lvl="1"/>
            <a:endParaRPr lang="en-US" altLang="ja-JP" sz="2400" dirty="0"/>
          </a:p>
          <a:p>
            <a:r>
              <a:rPr lang="ja-JP" altLang="en-US" sz="2400" dirty="0"/>
              <a:t>レシピの運用も佐橋さんがやっています。</a:t>
            </a:r>
            <a:endParaRPr lang="en-US" altLang="ja-JP" sz="2400" dirty="0"/>
          </a:p>
          <a:p>
            <a:pPr lvl="1"/>
            <a:r>
              <a:rPr lang="ja-JP" altLang="en-US" sz="2400" dirty="0"/>
              <a:t>エラーが起きた時の調査など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0FCA054-7307-4869-97A2-020866A8B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1" t="41283" r="29051" b="22423"/>
          <a:stretch/>
        </p:blipFill>
        <p:spPr>
          <a:xfrm>
            <a:off x="330742" y="1524003"/>
            <a:ext cx="1692612" cy="2480552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06CB8F80-F640-4C5C-A8BA-1087680D4A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6F5EDF17-AC1E-4825-8C46-5A5AC5DACF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4C8925E9-B8E2-4F3E-9262-7EFADA8972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93DB83D-76DF-44AB-ABEC-8916D8E72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813" y="2331208"/>
            <a:ext cx="6977974" cy="149387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781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D79615-4C80-4052-BEE8-1AC94F98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ja-JP" altLang="en-US" sz="2800" i="0" dirty="0"/>
              <a:t>セルフサービス自動化プラットフォームの効果</a:t>
            </a:r>
            <a:endParaRPr lang="en-US" altLang="ja-JP" sz="2800" i="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D6A47A-28A9-4D81-B109-47EE6E967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/>
              <a:t>Workato </a:t>
            </a:r>
            <a:r>
              <a:rPr kumimoji="1" lang="ja-JP" altLang="en-US" sz="2800" dirty="0"/>
              <a:t>を使うとノン</a:t>
            </a:r>
            <a:r>
              <a:rPr lang="ja-JP" altLang="en-US" sz="2800" dirty="0"/>
              <a:t>・</a:t>
            </a:r>
            <a:r>
              <a:rPr kumimoji="1" lang="ja-JP" altLang="en-US" sz="2800" dirty="0"/>
              <a:t>プログラミングで自動化とサービス連携ができる。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/>
              <a:t>Workbot </a:t>
            </a:r>
            <a:r>
              <a:rPr kumimoji="1" lang="ja-JP" altLang="en-US" sz="2800" dirty="0"/>
              <a:t>は便利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ユーザーが自分でレシピを作って、自分の作業を効率化できる。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運用とエラーの調査と、リカバリーもユーザーができる。</a:t>
            </a:r>
            <a:endParaRPr kumimoji="1"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7315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DB9BA25-3187-4B8D-99E6-D06185FE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Ricksoft</a:t>
            </a:r>
            <a:r>
              <a:rPr lang="ja-JP" altLang="en-US" dirty="0"/>
              <a:t>  樋口晃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E32F791-3125-4E02-B23B-545E2EF5F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24003"/>
            <a:ext cx="9000565" cy="4602163"/>
          </a:xfrm>
        </p:spPr>
        <p:txBody>
          <a:bodyPr/>
          <a:lstStyle/>
          <a:p>
            <a:r>
              <a:rPr lang="en-US" altLang="ja-JP" sz="2400" dirty="0">
                <a:latin typeface="+mj-ea"/>
              </a:rPr>
              <a:t>1990</a:t>
            </a:r>
            <a:r>
              <a:rPr lang="ja-JP" altLang="en-US" sz="2400" dirty="0">
                <a:latin typeface="+mj-ea"/>
              </a:rPr>
              <a:t>年からメインフレームの</a:t>
            </a:r>
            <a:r>
              <a:rPr lang="en-US" altLang="ja-JP" sz="2400" dirty="0">
                <a:latin typeface="+mj-ea"/>
              </a:rPr>
              <a:t>COBOL</a:t>
            </a:r>
            <a:r>
              <a:rPr lang="ja-JP" altLang="en-US" sz="2400" dirty="0">
                <a:latin typeface="+mj-ea"/>
              </a:rPr>
              <a:t>プログラミングを初めて </a:t>
            </a:r>
            <a:r>
              <a:rPr lang="en-US" altLang="ja-JP" sz="2400" dirty="0">
                <a:latin typeface="+mj-ea"/>
              </a:rPr>
              <a:t>90</a:t>
            </a:r>
            <a:r>
              <a:rPr lang="ja-JP" altLang="en-US" sz="2400" dirty="0">
                <a:latin typeface="+mj-ea"/>
              </a:rPr>
              <a:t>年代は</a:t>
            </a:r>
            <a:r>
              <a:rPr lang="en-US" altLang="ja-JP" sz="2400" dirty="0">
                <a:latin typeface="+mj-ea"/>
              </a:rPr>
              <a:t>COBOL</a:t>
            </a:r>
            <a:r>
              <a:rPr lang="ja-JP" altLang="en-US" sz="2400" dirty="0">
                <a:latin typeface="+mj-ea"/>
              </a:rPr>
              <a:t>、</a:t>
            </a:r>
            <a:r>
              <a:rPr lang="en-US" altLang="ja-JP" sz="2400" dirty="0">
                <a:latin typeface="+mj-ea"/>
              </a:rPr>
              <a:t>C++</a:t>
            </a:r>
            <a:r>
              <a:rPr lang="ja-JP" altLang="en-US" sz="2400" dirty="0">
                <a:latin typeface="+mj-ea"/>
              </a:rPr>
              <a:t>で</a:t>
            </a:r>
            <a:r>
              <a:rPr lang="en-US" altLang="ja-JP" sz="2400" dirty="0">
                <a:latin typeface="+mj-ea"/>
              </a:rPr>
              <a:t>Windows, Unix </a:t>
            </a:r>
            <a:r>
              <a:rPr lang="ja-JP" altLang="en-US" sz="2400" dirty="0">
                <a:latin typeface="+mj-ea"/>
              </a:rPr>
              <a:t>で</a:t>
            </a:r>
            <a:r>
              <a:rPr lang="en-US" altLang="ja-JP" sz="2400" dirty="0">
                <a:latin typeface="+mj-ea"/>
              </a:rPr>
              <a:t>C</a:t>
            </a:r>
            <a:r>
              <a:rPr lang="ja-JP" altLang="en-US" sz="2400" dirty="0">
                <a:latin typeface="+mj-ea"/>
              </a:rPr>
              <a:t>言語などなど。</a:t>
            </a:r>
            <a:r>
              <a:rPr lang="en-US" altLang="ja-JP" sz="2400" dirty="0">
                <a:latin typeface="+mj-ea"/>
              </a:rPr>
              <a:t>2000</a:t>
            </a:r>
            <a:r>
              <a:rPr lang="ja-JP" altLang="en-US" sz="2400" dirty="0">
                <a:latin typeface="+mj-ea"/>
              </a:rPr>
              <a:t>年頃からは 主に</a:t>
            </a:r>
            <a:r>
              <a:rPr lang="en-US" altLang="ja-JP" sz="2400" dirty="0">
                <a:latin typeface="+mj-ea"/>
              </a:rPr>
              <a:t>Java</a:t>
            </a:r>
            <a:r>
              <a:rPr lang="ja-JP" altLang="en-US" sz="2400" dirty="0">
                <a:latin typeface="+mj-ea"/>
              </a:rPr>
              <a:t>で</a:t>
            </a:r>
            <a:r>
              <a:rPr lang="en-US" altLang="ja-JP" sz="2400" dirty="0">
                <a:latin typeface="+mj-ea"/>
              </a:rPr>
              <a:t>Web</a:t>
            </a:r>
            <a:r>
              <a:rPr lang="ja-JP" altLang="en-US" sz="2400" dirty="0">
                <a:latin typeface="+mj-ea"/>
              </a:rPr>
              <a:t>アプリの開発をしています。</a:t>
            </a:r>
            <a:endParaRPr lang="en-US" altLang="ja-JP" sz="2400" dirty="0">
              <a:latin typeface="+mj-ea"/>
            </a:endParaRPr>
          </a:p>
          <a:p>
            <a:r>
              <a:rPr lang="ja-JP" altLang="en-US" sz="2400" dirty="0"/>
              <a:t>標準化作業などの開発環境を整備する仕事、アプリケーションチームとインフラチームの中間の仕事をしていました。</a:t>
            </a:r>
            <a:endParaRPr lang="en-US" altLang="ja-JP" sz="2400" dirty="0"/>
          </a:p>
          <a:p>
            <a:r>
              <a:rPr lang="en-US" altLang="ja-JP" sz="2400" dirty="0">
                <a:latin typeface="+mj-ea"/>
              </a:rPr>
              <a:t>2008</a:t>
            </a:r>
            <a:r>
              <a:rPr lang="ja-JP" altLang="en-US" sz="2400" dirty="0">
                <a:latin typeface="+mj-ea"/>
              </a:rPr>
              <a:t>年にオープンソース活動で </a:t>
            </a:r>
            <a:r>
              <a:rPr lang="en-US" altLang="ja-JP" sz="2400" dirty="0">
                <a:latin typeface="+mj-ea"/>
              </a:rPr>
              <a:t>Confluence/Jira</a:t>
            </a:r>
            <a:r>
              <a:rPr lang="ja-JP" altLang="en-US" sz="2400" dirty="0">
                <a:latin typeface="+mj-ea"/>
              </a:rPr>
              <a:t>を使い始めました。</a:t>
            </a:r>
            <a:endParaRPr lang="en-US" altLang="ja-JP" sz="2400" dirty="0">
              <a:latin typeface="+mj-ea"/>
            </a:endParaRPr>
          </a:p>
          <a:p>
            <a:r>
              <a:rPr lang="en-US" altLang="ja-JP" sz="2400" dirty="0">
                <a:latin typeface="+mj-ea"/>
              </a:rPr>
              <a:t>2009</a:t>
            </a:r>
            <a:r>
              <a:rPr lang="ja-JP" altLang="en-US" sz="2400" dirty="0">
                <a:latin typeface="+mj-ea"/>
              </a:rPr>
              <a:t>年にリックソフトが </a:t>
            </a:r>
            <a:r>
              <a:rPr lang="en-US" altLang="ja-JP" sz="2400" dirty="0">
                <a:latin typeface="+mj-ea"/>
              </a:rPr>
              <a:t>Atalassian </a:t>
            </a:r>
            <a:r>
              <a:rPr lang="ja-JP" altLang="en-US" sz="2400" dirty="0">
                <a:latin typeface="+mj-ea"/>
              </a:rPr>
              <a:t>の代理店となり、以降はずっと </a:t>
            </a:r>
            <a:r>
              <a:rPr lang="en-US" altLang="ja-JP" sz="2400" dirty="0">
                <a:latin typeface="+mj-ea"/>
              </a:rPr>
              <a:t>Atlassian</a:t>
            </a:r>
            <a:r>
              <a:rPr lang="ja-JP" altLang="en-US" sz="2400" dirty="0">
                <a:latin typeface="+mj-ea"/>
              </a:rPr>
              <a:t>製品のプリセールス、サポート、導入支援、教育などなど　やっています。</a:t>
            </a:r>
            <a:endParaRPr lang="en-US" altLang="ja-JP" sz="2400" dirty="0">
              <a:latin typeface="+mj-ea"/>
            </a:endParaRPr>
          </a:p>
          <a:p>
            <a:r>
              <a:rPr lang="ja-JP" altLang="en-US" sz="2400" dirty="0">
                <a:latin typeface="+mj-ea"/>
              </a:rPr>
              <a:t>最近は </a:t>
            </a:r>
            <a:r>
              <a:rPr lang="en-US" altLang="ja-JP" sz="2400" dirty="0">
                <a:latin typeface="+mj-ea"/>
              </a:rPr>
              <a:t>workato </a:t>
            </a:r>
            <a:r>
              <a:rPr lang="ja-JP" altLang="en-US" sz="2400" dirty="0">
                <a:latin typeface="+mj-ea"/>
              </a:rPr>
              <a:t>を使った </a:t>
            </a:r>
            <a:r>
              <a:rPr lang="en-US" altLang="ja-JP" sz="2400" dirty="0">
                <a:latin typeface="+mj-ea"/>
              </a:rPr>
              <a:t>Atlassian </a:t>
            </a:r>
            <a:r>
              <a:rPr lang="ja-JP" altLang="en-US" sz="2400" dirty="0">
                <a:latin typeface="+mj-ea"/>
              </a:rPr>
              <a:t>製品と他システムとの連携をやっています。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AC7AF69-924B-43A4-A4D9-D3B1A9F9A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230" y="866879"/>
            <a:ext cx="1772706" cy="238116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D348FE0-A4D4-4615-BCDC-E6AAEC3FF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169" y="4134308"/>
            <a:ext cx="2074828" cy="154248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10D2539-4440-4E5A-BA40-EAF9AC431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281" y="5644678"/>
            <a:ext cx="833718" cy="8613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008F47A-64C1-475C-AB88-5D6779FBC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065" y="5622267"/>
            <a:ext cx="738671" cy="8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DB9BA25-3187-4B8D-99E6-D06185FE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今日お話ししたいこと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E32F791-3125-4E02-B23B-545E2EF5F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24003"/>
            <a:ext cx="10336307" cy="4602163"/>
          </a:xfrm>
        </p:spPr>
        <p:txBody>
          <a:bodyPr/>
          <a:lstStyle/>
          <a:p>
            <a:r>
              <a:rPr lang="ja-JP" altLang="en-US" sz="2400" dirty="0"/>
              <a:t>自動化ツール</a:t>
            </a:r>
            <a:r>
              <a:rPr lang="en-US" altLang="ja-JP" sz="2400" dirty="0"/>
              <a:t>Workato </a:t>
            </a:r>
            <a:r>
              <a:rPr lang="ja-JP" altLang="en-US" sz="2400" dirty="0"/>
              <a:t>の紹介です。</a:t>
            </a:r>
            <a:r>
              <a:rPr lang="en-US" altLang="ja-JP" sz="2400" dirty="0"/>
              <a:t>Workato</a:t>
            </a:r>
            <a:r>
              <a:rPr lang="ja-JP" altLang="en-US" sz="2400" dirty="0"/>
              <a:t>を使ってみて気づいた事を共有したいと思います。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dirty="0" err="1"/>
              <a:t>Ricksoft</a:t>
            </a:r>
            <a:r>
              <a:rPr lang="ja-JP" altLang="en-US" sz="2400" dirty="0"/>
              <a:t>での利用例</a:t>
            </a:r>
            <a:endParaRPr lang="en-US" altLang="ja-JP" sz="2400" dirty="0"/>
          </a:p>
          <a:p>
            <a:pPr lvl="1"/>
            <a:r>
              <a:rPr lang="ja-JP" altLang="en-US" sz="2100" dirty="0"/>
              <a:t>その１：</a:t>
            </a:r>
            <a:r>
              <a:rPr lang="en-US" altLang="ja-JP" sz="2100" dirty="0"/>
              <a:t>Salesforce </a:t>
            </a:r>
            <a:r>
              <a:rPr lang="ja-JP" altLang="en-US" sz="2100" dirty="0"/>
              <a:t>の情報から </a:t>
            </a:r>
            <a:r>
              <a:rPr lang="en-US" altLang="ja-JP" sz="2100" dirty="0"/>
              <a:t>Jira </a:t>
            </a:r>
            <a:r>
              <a:rPr lang="ja-JP" altLang="en-US" sz="2100" dirty="0"/>
              <a:t>の課題を起票、</a:t>
            </a:r>
            <a:r>
              <a:rPr lang="en-US" altLang="ja-JP" sz="2100" dirty="0" err="1"/>
              <a:t>workbot</a:t>
            </a:r>
            <a:r>
              <a:rPr lang="en-US" altLang="ja-JP" sz="2100" dirty="0"/>
              <a:t> </a:t>
            </a:r>
            <a:r>
              <a:rPr lang="ja-JP" altLang="en-US" sz="2100" dirty="0"/>
              <a:t>の連携</a:t>
            </a:r>
            <a:endParaRPr lang="en-US" altLang="ja-JP" sz="2100" dirty="0"/>
          </a:p>
          <a:p>
            <a:pPr lvl="1"/>
            <a:r>
              <a:rPr lang="ja-JP" altLang="en-US" sz="2100" dirty="0"/>
              <a:t>その２：</a:t>
            </a:r>
            <a:r>
              <a:rPr lang="en-US" altLang="ja-JP" sz="2100" dirty="0"/>
              <a:t>Atlassian Community </a:t>
            </a:r>
            <a:r>
              <a:rPr lang="ja-JP" altLang="en-US" sz="2100" dirty="0"/>
              <a:t>に質問が入ったら </a:t>
            </a:r>
            <a:r>
              <a:rPr lang="en-US" altLang="ja-JP" sz="2100" dirty="0"/>
              <a:t>Jira </a:t>
            </a:r>
            <a:r>
              <a:rPr lang="ja-JP" altLang="en-US" sz="2100" dirty="0"/>
              <a:t>の課題を起票</a:t>
            </a:r>
            <a:endParaRPr lang="en-US" altLang="ja-JP" sz="2100" dirty="0"/>
          </a:p>
          <a:p>
            <a:pPr lvl="1"/>
            <a:r>
              <a:rPr lang="ja-JP" altLang="en-US" sz="2100" dirty="0"/>
              <a:t>その３：</a:t>
            </a:r>
            <a:r>
              <a:rPr lang="en-US" altLang="ja-JP" sz="2100" dirty="0"/>
              <a:t>Marketplace </a:t>
            </a:r>
            <a:r>
              <a:rPr lang="ja-JP" altLang="en-US" sz="2100" dirty="0"/>
              <a:t>のデータを </a:t>
            </a:r>
            <a:r>
              <a:rPr lang="en-US" altLang="ja-JP" sz="2100" dirty="0"/>
              <a:t>Mailchimp </a:t>
            </a:r>
            <a:r>
              <a:rPr lang="ja-JP" altLang="en-US" sz="2100" dirty="0"/>
              <a:t>にインポート</a:t>
            </a:r>
            <a:endParaRPr lang="en-US" altLang="ja-JP" sz="2100" dirty="0"/>
          </a:p>
          <a:p>
            <a:pPr lvl="1"/>
            <a:endParaRPr lang="en-US" altLang="ja-JP" sz="2100" dirty="0"/>
          </a:p>
          <a:p>
            <a:r>
              <a:rPr lang="ja-JP" altLang="en-US" sz="2400" dirty="0"/>
              <a:t>まとめ</a:t>
            </a:r>
            <a:endParaRPr lang="en-US" altLang="ja-JP" sz="2400" dirty="0"/>
          </a:p>
          <a:p>
            <a:pPr lvl="1"/>
            <a:r>
              <a:rPr lang="ja-JP" altLang="en-US" sz="2100" dirty="0"/>
              <a:t>セルフサービス自動化プラットフォームの効果</a:t>
            </a:r>
            <a:endParaRPr lang="en-US" altLang="ja-JP" sz="2100" dirty="0"/>
          </a:p>
          <a:p>
            <a:pPr lvl="1"/>
            <a:endParaRPr lang="en-US" altLang="ja-JP" sz="2100" dirty="0"/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8535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30D711-D811-4DDC-A4F9-90B5F8A4368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kumimoji="1" lang="en-US" altLang="ja-JP" sz="6000" dirty="0"/>
              <a:t>Workato</a:t>
            </a:r>
            <a:r>
              <a:rPr kumimoji="1" lang="ja-JP" altLang="en-US" sz="6000" dirty="0"/>
              <a:t>について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73B09BB7-BB5C-4F25-83EB-C275CD16E8F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40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C1F6E6-41A3-468F-8392-255AD996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Jira</a:t>
            </a:r>
            <a:r>
              <a:rPr kumimoji="1" lang="ja-JP" altLang="en-US" dirty="0"/>
              <a:t> を </a:t>
            </a:r>
            <a:r>
              <a:rPr lang="ja-JP" altLang="en-US" dirty="0"/>
              <a:t>他のシステムと連携をしたい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52C77-27D4-414F-A13D-0C00375CA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というは話</a:t>
            </a:r>
            <a:r>
              <a:rPr lang="ja-JP" altLang="en-US" dirty="0"/>
              <a:t>はよく聞きます。今までは、こんな説明をしていました。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7A102B8-8B26-4AE1-BCB6-05E7208DC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87" y="2151488"/>
            <a:ext cx="4715670" cy="148821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BDA1208-0208-48EA-AD77-E6CA0E9BED9C}"/>
              </a:ext>
            </a:extLst>
          </p:cNvPr>
          <p:cNvSpPr/>
          <p:nvPr/>
        </p:nvSpPr>
        <p:spPr bwMode="auto">
          <a:xfrm>
            <a:off x="4960252" y="4656605"/>
            <a:ext cx="1511082" cy="933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dirty="0">
                <a:solidFill>
                  <a:schemeClr val="bg1"/>
                </a:solidFill>
                <a:latin typeface="Arial" charset="0"/>
              </a:rPr>
              <a:t>REST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API</a:t>
            </a:r>
            <a:endParaRPr kumimoji="0" lang="ja-JP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4B0CED1-F154-4F46-9462-81D72357C291}"/>
              </a:ext>
            </a:extLst>
          </p:cNvPr>
          <p:cNvCxnSpPr/>
          <p:nvPr/>
        </p:nvCxnSpPr>
        <p:spPr bwMode="auto">
          <a:xfrm>
            <a:off x="7068110" y="2980205"/>
            <a:ext cx="952500" cy="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9F14407-A1A6-44B5-A098-FE52B03D16B6}"/>
              </a:ext>
            </a:extLst>
          </p:cNvPr>
          <p:cNvCxnSpPr/>
          <p:nvPr/>
        </p:nvCxnSpPr>
        <p:spPr bwMode="auto">
          <a:xfrm>
            <a:off x="3019985" y="2980205"/>
            <a:ext cx="952500" cy="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B552AE8-7B16-44A6-8497-6A380E87B1BA}"/>
              </a:ext>
            </a:extLst>
          </p:cNvPr>
          <p:cNvSpPr/>
          <p:nvPr/>
        </p:nvSpPr>
        <p:spPr bwMode="auto">
          <a:xfrm>
            <a:off x="1407660" y="2513480"/>
            <a:ext cx="1511082" cy="933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dirty="0">
                <a:solidFill>
                  <a:schemeClr val="bg1"/>
                </a:solidFill>
                <a:latin typeface="Arial" charset="0"/>
              </a:rPr>
              <a:t>E-mail</a:t>
            </a:r>
            <a:endParaRPr kumimoji="0" lang="ja-JP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A488F5E-0AE5-4328-B044-F11293DFBC2A}"/>
              </a:ext>
            </a:extLst>
          </p:cNvPr>
          <p:cNvSpPr/>
          <p:nvPr/>
        </p:nvSpPr>
        <p:spPr bwMode="auto">
          <a:xfrm>
            <a:off x="8255902" y="2513480"/>
            <a:ext cx="1511082" cy="933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Webhook</a:t>
            </a:r>
            <a:endParaRPr kumimoji="0" lang="ja-JP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FDAF3FF-6536-4316-B905-8CB53C27581A}"/>
              </a:ext>
            </a:extLst>
          </p:cNvPr>
          <p:cNvCxnSpPr/>
          <p:nvPr/>
        </p:nvCxnSpPr>
        <p:spPr bwMode="auto">
          <a:xfrm flipV="1">
            <a:off x="5420285" y="3742205"/>
            <a:ext cx="0" cy="771525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25E0B15-BB2F-45F0-A943-9CE768627FD2}"/>
              </a:ext>
            </a:extLst>
          </p:cNvPr>
          <p:cNvCxnSpPr/>
          <p:nvPr/>
        </p:nvCxnSpPr>
        <p:spPr bwMode="auto">
          <a:xfrm>
            <a:off x="5934635" y="3742204"/>
            <a:ext cx="0" cy="771525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線吹き出し 1 (枠付き) 21">
            <a:extLst>
              <a:ext uri="{FF2B5EF4-FFF2-40B4-BE49-F238E27FC236}">
                <a16:creationId xmlns:a16="http://schemas.microsoft.com/office/drawing/2014/main" id="{021FB4B7-3478-40B2-86D5-C8C16B22E772}"/>
              </a:ext>
            </a:extLst>
          </p:cNvPr>
          <p:cNvSpPr/>
          <p:nvPr/>
        </p:nvSpPr>
        <p:spPr bwMode="auto">
          <a:xfrm>
            <a:off x="363092" y="3952085"/>
            <a:ext cx="2088575" cy="1569660"/>
          </a:xfrm>
          <a:prstGeom prst="borderCallout1">
            <a:avLst>
              <a:gd name="adj1" fmla="val -2108"/>
              <a:gd name="adj2" fmla="val 29558"/>
              <a:gd name="adj3" fmla="val -45574"/>
              <a:gd name="adj4" fmla="val 50479"/>
            </a:avLst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S Mincho" panose="02020609040205080304" pitchFamily="17" charset="-128"/>
              <a:buChar char="◎"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簡単に課題の作成ができる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×"/>
              <a:tabLst/>
            </a:pPr>
            <a:r>
              <a:rPr kumimoji="0" lang="ja-JP" altLang="en-US" sz="1600" dirty="0">
                <a:latin typeface="Arial" charset="0"/>
              </a:rPr>
              <a:t>課題の作成とコメント登録しかできず、登録できる項目も少ない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線吹き出し 1 (枠付き) 22">
            <a:extLst>
              <a:ext uri="{FF2B5EF4-FFF2-40B4-BE49-F238E27FC236}">
                <a16:creationId xmlns:a16="http://schemas.microsoft.com/office/drawing/2014/main" id="{783A433F-42C8-4223-96DE-A33D049A9CDE}"/>
              </a:ext>
            </a:extLst>
          </p:cNvPr>
          <p:cNvSpPr/>
          <p:nvPr/>
        </p:nvSpPr>
        <p:spPr bwMode="auto">
          <a:xfrm>
            <a:off x="2572401" y="5448861"/>
            <a:ext cx="2372724" cy="830997"/>
          </a:xfrm>
          <a:prstGeom prst="borderCallout1">
            <a:avLst>
              <a:gd name="adj1" fmla="val 46918"/>
              <a:gd name="adj2" fmla="val 101521"/>
              <a:gd name="adj3" fmla="val 6688"/>
              <a:gd name="adj4" fmla="val 122935"/>
            </a:avLst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S Mincho" panose="02020609040205080304" pitchFamily="17" charset="-128"/>
              <a:buChar char="◎"/>
              <a:tabLst/>
            </a:pPr>
            <a:r>
              <a:rPr kumimoji="0" lang="ja-JP" altLang="en-US" sz="1600" dirty="0">
                <a:latin typeface="Arial" charset="0"/>
              </a:rPr>
              <a:t>あらゆる操作が可能</a:t>
            </a:r>
            <a:endParaRPr kumimoji="0" lang="en-US" altLang="ja-JP" sz="1600" dirty="0">
              <a:latin typeface="Arial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×"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JIRA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に合わせた作り込みが必要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線吹き出し 1 (枠付き) 23">
            <a:extLst>
              <a:ext uri="{FF2B5EF4-FFF2-40B4-BE49-F238E27FC236}">
                <a16:creationId xmlns:a16="http://schemas.microsoft.com/office/drawing/2014/main" id="{C0C3EAC5-B31B-4D0A-9E7D-77B6C8E254CB}"/>
              </a:ext>
            </a:extLst>
          </p:cNvPr>
          <p:cNvSpPr/>
          <p:nvPr/>
        </p:nvSpPr>
        <p:spPr bwMode="auto">
          <a:xfrm>
            <a:off x="7658660" y="4309483"/>
            <a:ext cx="2372724" cy="1323439"/>
          </a:xfrm>
          <a:prstGeom prst="borderCallout1">
            <a:avLst>
              <a:gd name="adj1" fmla="val 3950"/>
              <a:gd name="adj2" fmla="val 58637"/>
              <a:gd name="adj3" fmla="val -62259"/>
              <a:gd name="adj4" fmla="val 76038"/>
            </a:avLst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S Mincho" panose="02020609040205080304" pitchFamily="17" charset="-128"/>
              <a:buChar char="◎"/>
              <a:tabLst/>
            </a:pPr>
            <a:r>
              <a:rPr kumimoji="0" lang="ja-JP" altLang="en-US" sz="1600" dirty="0">
                <a:latin typeface="Arial" charset="0"/>
              </a:rPr>
              <a:t>イベント発生時に課題の情報を受け取る事ができる。</a:t>
            </a:r>
            <a:endParaRPr kumimoji="0" lang="en-US" altLang="ja-JP" sz="1600" dirty="0">
              <a:latin typeface="Arial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×"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JIRA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に合わせた作り込みが必要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29">
            <a:extLst>
              <a:ext uri="{FF2B5EF4-FFF2-40B4-BE49-F238E27FC236}">
                <a16:creationId xmlns:a16="http://schemas.microsoft.com/office/drawing/2014/main" id="{CECE7351-B954-4A5D-A0CD-87A1CE417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03" y="2598516"/>
            <a:ext cx="2227389" cy="76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4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2">
            <a:extLst>
              <a:ext uri="{FF2B5EF4-FFF2-40B4-BE49-F238E27FC236}">
                <a16:creationId xmlns:a16="http://schemas.microsoft.com/office/drawing/2014/main" id="{68D474AE-9808-4646-A868-89819A52227F}"/>
              </a:ext>
            </a:extLst>
          </p:cNvPr>
          <p:cNvGrpSpPr/>
          <p:nvPr/>
        </p:nvGrpSpPr>
        <p:grpSpPr>
          <a:xfrm>
            <a:off x="2616200" y="324970"/>
            <a:ext cx="6032500" cy="609600"/>
            <a:chOff x="2895600" y="939800"/>
            <a:chExt cx="6032500" cy="609600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3534B42-BEA6-4ECD-A6D6-6EC4095ACA47}"/>
                </a:ext>
              </a:extLst>
            </p:cNvPr>
            <p:cNvSpPr/>
            <p:nvPr/>
          </p:nvSpPr>
          <p:spPr bwMode="auto">
            <a:xfrm>
              <a:off x="2895600" y="939800"/>
              <a:ext cx="5067300" cy="609600"/>
            </a:xfrm>
            <a:prstGeom prst="rect">
              <a:avLst/>
            </a:prstGeom>
            <a:solidFill>
              <a:srgbClr val="2E6D7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04990485-C0B4-4D1E-BCE5-E453B76EED66}"/>
                </a:ext>
              </a:extLst>
            </p:cNvPr>
            <p:cNvSpPr/>
            <p:nvPr/>
          </p:nvSpPr>
          <p:spPr bwMode="auto">
            <a:xfrm>
              <a:off x="3860800" y="965200"/>
              <a:ext cx="5067300" cy="5715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2E6D7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80CBF26-10FC-487F-8577-E35340ECB220}"/>
              </a:ext>
            </a:extLst>
          </p:cNvPr>
          <p:cNvSpPr/>
          <p:nvPr/>
        </p:nvSpPr>
        <p:spPr>
          <a:xfrm>
            <a:off x="3708535" y="450333"/>
            <a:ext cx="431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400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種類以上のアプリケーションと接続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A1463A-A0E6-4FFD-BC3F-B560929760BD}"/>
              </a:ext>
            </a:extLst>
          </p:cNvPr>
          <p:cNvSpPr/>
          <p:nvPr/>
        </p:nvSpPr>
        <p:spPr>
          <a:xfrm>
            <a:off x="2667135" y="46303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特長</a:t>
            </a:r>
            <a:endParaRPr lang="en-US" altLang="ja-JP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01F44D-A15C-455C-AEB6-3A82FEF8768B}"/>
              </a:ext>
            </a:extLst>
          </p:cNvPr>
          <p:cNvSpPr txBox="1"/>
          <p:nvPr/>
        </p:nvSpPr>
        <p:spPr>
          <a:xfrm>
            <a:off x="2628900" y="1117600"/>
            <a:ext cx="7174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latin typeface="メイリオ"/>
                <a:ea typeface="メイリオ"/>
                <a:cs typeface="メイリオ"/>
              </a:rPr>
              <a:t>Workato</a:t>
            </a:r>
            <a:r>
              <a:rPr lang="ja-JP" altLang="en-US" sz="1600" dirty="0">
                <a:latin typeface="メイリオ"/>
                <a:ea typeface="メイリオ"/>
                <a:cs typeface="メイリオ"/>
              </a:rPr>
              <a:t>はアプリケーションとの接続を容易にするコネクタを提供します。</a:t>
            </a:r>
            <a:endParaRPr kumimoji="1" lang="ja-JP" altLang="en-US" sz="16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FAF924-3E86-494E-9323-63D6DFAFF307}"/>
              </a:ext>
            </a:extLst>
          </p:cNvPr>
          <p:cNvSpPr txBox="1"/>
          <p:nvPr/>
        </p:nvSpPr>
        <p:spPr>
          <a:xfrm>
            <a:off x="2781300" y="1638300"/>
            <a:ext cx="1723549" cy="276999"/>
          </a:xfrm>
          <a:prstGeom prst="rect">
            <a:avLst/>
          </a:prstGeom>
          <a:solidFill>
            <a:srgbClr val="2E6D7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ユニバーサルコネクタ</a:t>
            </a:r>
          </a:p>
        </p:txBody>
      </p:sp>
      <p:grpSp>
        <p:nvGrpSpPr>
          <p:cNvPr id="9" name="図形グループ 50">
            <a:extLst>
              <a:ext uri="{FF2B5EF4-FFF2-40B4-BE49-F238E27FC236}">
                <a16:creationId xmlns:a16="http://schemas.microsoft.com/office/drawing/2014/main" id="{B3A639BE-4B2E-45D5-BD55-C6AA7373D1C6}"/>
              </a:ext>
            </a:extLst>
          </p:cNvPr>
          <p:cNvGrpSpPr/>
          <p:nvPr/>
        </p:nvGrpSpPr>
        <p:grpSpPr>
          <a:xfrm>
            <a:off x="2501900" y="4406900"/>
            <a:ext cx="7128935" cy="2191622"/>
            <a:chOff x="2362200" y="3467100"/>
            <a:chExt cx="7128935" cy="2191622"/>
          </a:xfrm>
        </p:grpSpPr>
        <p:pic>
          <p:nvPicPr>
            <p:cNvPr id="10" name="図 9" descr="スクリーンショット 2019-05-02 14.04.10.png">
              <a:extLst>
                <a:ext uri="{FF2B5EF4-FFF2-40B4-BE49-F238E27FC236}">
                  <a16:creationId xmlns:a16="http://schemas.microsoft.com/office/drawing/2014/main" id="{50141AC1-526E-4069-92E4-C83173339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194" y="3467100"/>
              <a:ext cx="609599" cy="903641"/>
            </a:xfrm>
            <a:prstGeom prst="rect">
              <a:avLst/>
            </a:prstGeom>
          </p:spPr>
        </p:pic>
        <p:pic>
          <p:nvPicPr>
            <p:cNvPr id="11" name="図 10" descr="スクリーンショット 2019-05-02 14.03.44.png">
              <a:extLst>
                <a:ext uri="{FF2B5EF4-FFF2-40B4-BE49-F238E27FC236}">
                  <a16:creationId xmlns:a16="http://schemas.microsoft.com/office/drawing/2014/main" id="{935DC308-C7E5-4E04-BF69-D5B753A0F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4546600"/>
              <a:ext cx="635000" cy="950552"/>
            </a:xfrm>
            <a:prstGeom prst="rect">
              <a:avLst/>
            </a:prstGeom>
          </p:spPr>
        </p:pic>
        <p:pic>
          <p:nvPicPr>
            <p:cNvPr id="12" name="図 11" descr="スクリーンショット 2019-05-02 14.13.12.png">
              <a:extLst>
                <a:ext uri="{FF2B5EF4-FFF2-40B4-BE49-F238E27FC236}">
                  <a16:creationId xmlns:a16="http://schemas.microsoft.com/office/drawing/2014/main" id="{0793503F-ED3F-4312-AF4C-72250063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852" y="4504266"/>
              <a:ext cx="658283" cy="930422"/>
            </a:xfrm>
            <a:prstGeom prst="rect">
              <a:avLst/>
            </a:prstGeom>
          </p:spPr>
        </p:pic>
        <p:pic>
          <p:nvPicPr>
            <p:cNvPr id="13" name="図 12" descr="スクリーンショット 2019-05-02 14.12.54.png">
              <a:extLst>
                <a:ext uri="{FF2B5EF4-FFF2-40B4-BE49-F238E27FC236}">
                  <a16:creationId xmlns:a16="http://schemas.microsoft.com/office/drawing/2014/main" id="{1982EE0F-0B30-4A08-8B26-266F18B10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953" y="3521075"/>
              <a:ext cx="586316" cy="727938"/>
            </a:xfrm>
            <a:prstGeom prst="rect">
              <a:avLst/>
            </a:prstGeom>
          </p:spPr>
        </p:pic>
        <p:pic>
          <p:nvPicPr>
            <p:cNvPr id="14" name="図 13" descr="スクリーンショット 2019-05-02 14.12.37.png">
              <a:extLst>
                <a:ext uri="{FF2B5EF4-FFF2-40B4-BE49-F238E27FC236}">
                  <a16:creationId xmlns:a16="http://schemas.microsoft.com/office/drawing/2014/main" id="{DFB87AD3-CE18-41EF-AB6E-E1B095DCC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965" y="3488261"/>
              <a:ext cx="551426" cy="989665"/>
            </a:xfrm>
            <a:prstGeom prst="rect">
              <a:avLst/>
            </a:prstGeom>
          </p:spPr>
        </p:pic>
        <p:pic>
          <p:nvPicPr>
            <p:cNvPr id="15" name="図 14" descr="スクリーンショット 2019-05-02 14.12.27.png">
              <a:extLst>
                <a:ext uri="{FF2B5EF4-FFF2-40B4-BE49-F238E27FC236}">
                  <a16:creationId xmlns:a16="http://schemas.microsoft.com/office/drawing/2014/main" id="{CD13C0EB-B002-4EE3-9F83-68198CA9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881" y="4525432"/>
              <a:ext cx="645586" cy="863083"/>
            </a:xfrm>
            <a:prstGeom prst="rect">
              <a:avLst/>
            </a:prstGeom>
          </p:spPr>
        </p:pic>
        <p:pic>
          <p:nvPicPr>
            <p:cNvPr id="16" name="図 15" descr="スクリーンショット 2019-05-02 14.12.21.png">
              <a:extLst>
                <a:ext uri="{FF2B5EF4-FFF2-40B4-BE49-F238E27FC236}">
                  <a16:creationId xmlns:a16="http://schemas.microsoft.com/office/drawing/2014/main" id="{3A50D349-15C7-48C9-BCAA-B4B686585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799" y="4521199"/>
              <a:ext cx="651934" cy="865850"/>
            </a:xfrm>
            <a:prstGeom prst="rect">
              <a:avLst/>
            </a:prstGeom>
          </p:spPr>
        </p:pic>
        <p:pic>
          <p:nvPicPr>
            <p:cNvPr id="17" name="図 16" descr="スクリーンショット 2019-05-02 14.12.17.png">
              <a:extLst>
                <a:ext uri="{FF2B5EF4-FFF2-40B4-BE49-F238E27FC236}">
                  <a16:creationId xmlns:a16="http://schemas.microsoft.com/office/drawing/2014/main" id="{790B311B-9928-42BD-A20D-64C2FD2F9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915" y="4548716"/>
              <a:ext cx="618767" cy="810684"/>
            </a:xfrm>
            <a:prstGeom prst="rect">
              <a:avLst/>
            </a:prstGeom>
          </p:spPr>
        </p:pic>
        <p:pic>
          <p:nvPicPr>
            <p:cNvPr id="18" name="図 17" descr="スクリーンショット 2019-05-02 14.11.57.png">
              <a:extLst>
                <a:ext uri="{FF2B5EF4-FFF2-40B4-BE49-F238E27FC236}">
                  <a16:creationId xmlns:a16="http://schemas.microsoft.com/office/drawing/2014/main" id="{6D9C8B87-1455-47E5-9A37-ED8221C6A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848" y="3505195"/>
              <a:ext cx="582083" cy="758842"/>
            </a:xfrm>
            <a:prstGeom prst="rect">
              <a:avLst/>
            </a:prstGeom>
          </p:spPr>
        </p:pic>
        <p:pic>
          <p:nvPicPr>
            <p:cNvPr id="19" name="図 18" descr="スクリーンショット 2019-05-02 14.11.39.png">
              <a:extLst>
                <a:ext uri="{FF2B5EF4-FFF2-40B4-BE49-F238E27FC236}">
                  <a16:creationId xmlns:a16="http://schemas.microsoft.com/office/drawing/2014/main" id="{A4471B68-4A73-4E23-9E77-FB12EC61C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2934" y="4546600"/>
              <a:ext cx="651933" cy="1112122"/>
            </a:xfrm>
            <a:prstGeom prst="rect">
              <a:avLst/>
            </a:prstGeom>
          </p:spPr>
        </p:pic>
        <p:pic>
          <p:nvPicPr>
            <p:cNvPr id="20" name="図 19" descr="スクリーンショット 2019-05-02 14.11.11.png">
              <a:extLst>
                <a:ext uri="{FF2B5EF4-FFF2-40B4-BE49-F238E27FC236}">
                  <a16:creationId xmlns:a16="http://schemas.microsoft.com/office/drawing/2014/main" id="{62E2A30C-EE85-4CF3-83C2-D9E8F673F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3495675"/>
              <a:ext cx="575733" cy="767644"/>
            </a:xfrm>
            <a:prstGeom prst="rect">
              <a:avLst/>
            </a:prstGeom>
          </p:spPr>
        </p:pic>
        <p:pic>
          <p:nvPicPr>
            <p:cNvPr id="21" name="図 20" descr="スクリーンショット 2019-05-02 14.11.04.png">
              <a:extLst>
                <a:ext uri="{FF2B5EF4-FFF2-40B4-BE49-F238E27FC236}">
                  <a16:creationId xmlns:a16="http://schemas.microsoft.com/office/drawing/2014/main" id="{15DE72BA-38CB-4000-8C5A-8AC6B1628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498" y="3504141"/>
              <a:ext cx="561300" cy="751417"/>
            </a:xfrm>
            <a:prstGeom prst="rect">
              <a:avLst/>
            </a:prstGeom>
          </p:spPr>
        </p:pic>
        <p:pic>
          <p:nvPicPr>
            <p:cNvPr id="22" name="図 21" descr="スクリーンショット 2019-05-02 14.10.46.png">
              <a:extLst>
                <a:ext uri="{FF2B5EF4-FFF2-40B4-BE49-F238E27FC236}">
                  <a16:creationId xmlns:a16="http://schemas.microsoft.com/office/drawing/2014/main" id="{14815335-34DF-47BF-BABB-05E6F8A90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033" y="4580466"/>
              <a:ext cx="571500" cy="757989"/>
            </a:xfrm>
            <a:prstGeom prst="rect">
              <a:avLst/>
            </a:prstGeom>
          </p:spPr>
        </p:pic>
        <p:pic>
          <p:nvPicPr>
            <p:cNvPr id="23" name="図 22" descr="スクリーンショット 2019-05-02 14.10.38.png">
              <a:extLst>
                <a:ext uri="{FF2B5EF4-FFF2-40B4-BE49-F238E27FC236}">
                  <a16:creationId xmlns:a16="http://schemas.microsoft.com/office/drawing/2014/main" id="{0D398F21-5FE3-4B87-88B6-6B44344D0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03"/>
            <a:stretch/>
          </p:blipFill>
          <p:spPr>
            <a:xfrm>
              <a:off x="4908551" y="4572003"/>
              <a:ext cx="558045" cy="719664"/>
            </a:xfrm>
            <a:prstGeom prst="rect">
              <a:avLst/>
            </a:prstGeom>
          </p:spPr>
        </p:pic>
        <p:pic>
          <p:nvPicPr>
            <p:cNvPr id="24" name="図 23" descr="スクリーンショット 2019-05-02 14.10.26.png">
              <a:extLst>
                <a:ext uri="{FF2B5EF4-FFF2-40B4-BE49-F238E27FC236}">
                  <a16:creationId xmlns:a16="http://schemas.microsoft.com/office/drawing/2014/main" id="{B37109BC-12D6-440E-AAF5-594866891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017" y="4569891"/>
              <a:ext cx="552855" cy="730242"/>
            </a:xfrm>
            <a:prstGeom prst="rect">
              <a:avLst/>
            </a:prstGeom>
          </p:spPr>
        </p:pic>
        <p:pic>
          <p:nvPicPr>
            <p:cNvPr id="25" name="図 24" descr="スクリーンショット 2019-05-02 14.10.20.png">
              <a:extLst>
                <a:ext uri="{FF2B5EF4-FFF2-40B4-BE49-F238E27FC236}">
                  <a16:creationId xmlns:a16="http://schemas.microsoft.com/office/drawing/2014/main" id="{0BA39B32-81CD-4AD1-9098-858F632BC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484" y="4572000"/>
              <a:ext cx="561028" cy="745068"/>
            </a:xfrm>
            <a:prstGeom prst="rect">
              <a:avLst/>
            </a:prstGeom>
          </p:spPr>
        </p:pic>
        <p:pic>
          <p:nvPicPr>
            <p:cNvPr id="26" name="図 25" descr="スクリーンショット 2019-05-02 14.09.53.png">
              <a:extLst>
                <a:ext uri="{FF2B5EF4-FFF2-40B4-BE49-F238E27FC236}">
                  <a16:creationId xmlns:a16="http://schemas.microsoft.com/office/drawing/2014/main" id="{916C3F9E-2599-48F5-A72A-C60F87316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210" y="4563533"/>
              <a:ext cx="576408" cy="922867"/>
            </a:xfrm>
            <a:prstGeom prst="rect">
              <a:avLst/>
            </a:prstGeom>
          </p:spPr>
        </p:pic>
        <p:pic>
          <p:nvPicPr>
            <p:cNvPr id="27" name="図 26" descr="スクリーンショット 2019-05-02 14.09.47.png">
              <a:extLst>
                <a:ext uri="{FF2B5EF4-FFF2-40B4-BE49-F238E27FC236}">
                  <a16:creationId xmlns:a16="http://schemas.microsoft.com/office/drawing/2014/main" id="{F8E526BA-C426-4612-BEFC-6D1A51BA3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385" y="3495674"/>
              <a:ext cx="573416" cy="894291"/>
            </a:xfrm>
            <a:prstGeom prst="rect">
              <a:avLst/>
            </a:prstGeom>
          </p:spPr>
        </p:pic>
        <p:pic>
          <p:nvPicPr>
            <p:cNvPr id="28" name="図 27" descr="スクリーンショット 2019-05-02 14.08.51.png">
              <a:extLst>
                <a:ext uri="{FF2B5EF4-FFF2-40B4-BE49-F238E27FC236}">
                  <a16:creationId xmlns:a16="http://schemas.microsoft.com/office/drawing/2014/main" id="{9A21EA0A-54BA-4848-8C3A-9A763B94A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429" y="3504140"/>
              <a:ext cx="566040" cy="737659"/>
            </a:xfrm>
            <a:prstGeom prst="rect">
              <a:avLst/>
            </a:prstGeom>
          </p:spPr>
        </p:pic>
        <p:pic>
          <p:nvPicPr>
            <p:cNvPr id="29" name="図 28" descr="スクリーンショット 2019-05-02 14.08.45.png">
              <a:extLst>
                <a:ext uri="{FF2B5EF4-FFF2-40B4-BE49-F238E27FC236}">
                  <a16:creationId xmlns:a16="http://schemas.microsoft.com/office/drawing/2014/main" id="{C4126C46-B590-48BF-B8D0-2C2050FC5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366" y="3487206"/>
              <a:ext cx="548308" cy="729193"/>
            </a:xfrm>
            <a:prstGeom prst="rect">
              <a:avLst/>
            </a:prstGeom>
          </p:spPr>
        </p:pic>
        <p:pic>
          <p:nvPicPr>
            <p:cNvPr id="30" name="図 29" descr="スクリーンショット 2019-05-02 14.09.03.png">
              <a:extLst>
                <a:ext uri="{FF2B5EF4-FFF2-40B4-BE49-F238E27FC236}">
                  <a16:creationId xmlns:a16="http://schemas.microsoft.com/office/drawing/2014/main" id="{8CFB4AD3-F365-4C41-BFFB-0704C9DCA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7998" y="3488252"/>
              <a:ext cx="620519" cy="948281"/>
            </a:xfrm>
            <a:prstGeom prst="rect">
              <a:avLst/>
            </a:prstGeom>
          </p:spPr>
        </p:pic>
        <p:pic>
          <p:nvPicPr>
            <p:cNvPr id="31" name="図 30" descr="スクリーンショット 2019-05-02 14.39.51.png">
              <a:extLst>
                <a:ext uri="{FF2B5EF4-FFF2-40B4-BE49-F238E27FC236}">
                  <a16:creationId xmlns:a16="http://schemas.microsoft.com/office/drawing/2014/main" id="{698113C2-A3B9-4F7A-A9E1-E3518C9E5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537" y="3504141"/>
              <a:ext cx="558800" cy="751173"/>
            </a:xfrm>
            <a:prstGeom prst="rect">
              <a:avLst/>
            </a:prstGeom>
          </p:spPr>
        </p:pic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A6A64E6-8EF5-4834-88AD-6FBF96934979}"/>
              </a:ext>
            </a:extLst>
          </p:cNvPr>
          <p:cNvSpPr txBox="1"/>
          <p:nvPr/>
        </p:nvSpPr>
        <p:spPr>
          <a:xfrm>
            <a:off x="2781300" y="3937000"/>
            <a:ext cx="800219" cy="276999"/>
          </a:xfrm>
          <a:prstGeom prst="rect">
            <a:avLst/>
          </a:prstGeom>
          <a:solidFill>
            <a:srgbClr val="2E6D7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コネクタ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2D04E33-8DCA-41FC-8C80-51E4AE5639F0}"/>
              </a:ext>
            </a:extLst>
          </p:cNvPr>
          <p:cNvSpPr/>
          <p:nvPr/>
        </p:nvSpPr>
        <p:spPr bwMode="auto">
          <a:xfrm>
            <a:off x="2806700" y="2057400"/>
            <a:ext cx="1955800" cy="812800"/>
          </a:xfrm>
          <a:prstGeom prst="rect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1822873-9C44-4A4C-B25A-60408DCC789B}"/>
              </a:ext>
            </a:extLst>
          </p:cNvPr>
          <p:cNvSpPr/>
          <p:nvPr/>
        </p:nvSpPr>
        <p:spPr bwMode="auto">
          <a:xfrm>
            <a:off x="4902200" y="2057400"/>
            <a:ext cx="1955800" cy="812800"/>
          </a:xfrm>
          <a:prstGeom prst="rect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04BDA75-DE95-4BEC-86E0-237688BCAFA9}"/>
              </a:ext>
            </a:extLst>
          </p:cNvPr>
          <p:cNvSpPr/>
          <p:nvPr/>
        </p:nvSpPr>
        <p:spPr bwMode="auto">
          <a:xfrm>
            <a:off x="7023100" y="2044700"/>
            <a:ext cx="1905000" cy="812800"/>
          </a:xfrm>
          <a:prstGeom prst="rect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256DA08-E420-4830-94D5-CD6BACE7A8E8}"/>
              </a:ext>
            </a:extLst>
          </p:cNvPr>
          <p:cNvSpPr/>
          <p:nvPr/>
        </p:nvSpPr>
        <p:spPr bwMode="auto">
          <a:xfrm>
            <a:off x="2819400" y="2959100"/>
            <a:ext cx="1955800" cy="812800"/>
          </a:xfrm>
          <a:prstGeom prst="rect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25699B6-AB91-4981-ACB0-7AAA80C5486F}"/>
              </a:ext>
            </a:extLst>
          </p:cNvPr>
          <p:cNvSpPr/>
          <p:nvPr/>
        </p:nvSpPr>
        <p:spPr bwMode="auto">
          <a:xfrm>
            <a:off x="4914900" y="2959100"/>
            <a:ext cx="1955800" cy="812800"/>
          </a:xfrm>
          <a:prstGeom prst="rect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F4ED746-EFAA-4CC8-AA9D-BD49C6525BB7}"/>
              </a:ext>
            </a:extLst>
          </p:cNvPr>
          <p:cNvSpPr/>
          <p:nvPr/>
        </p:nvSpPr>
        <p:spPr bwMode="auto">
          <a:xfrm>
            <a:off x="7035800" y="2946400"/>
            <a:ext cx="1905000" cy="812800"/>
          </a:xfrm>
          <a:prstGeom prst="rect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2741BC3-3724-4915-B91E-1C9622DB809A}"/>
              </a:ext>
            </a:extLst>
          </p:cNvPr>
          <p:cNvSpPr txBox="1"/>
          <p:nvPr/>
        </p:nvSpPr>
        <p:spPr>
          <a:xfrm>
            <a:off x="2806700" y="2044700"/>
            <a:ext cx="62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chemeClr val="accent6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HTTP</a:t>
            </a:r>
            <a:endParaRPr kumimoji="1" lang="ja-JP" altLang="en-US" sz="1200" b="1" dirty="0">
              <a:solidFill>
                <a:schemeClr val="accent6">
                  <a:lumMod val="50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2C0B49A-6570-4176-B663-8D9D04EA04E8}"/>
              </a:ext>
            </a:extLst>
          </p:cNvPr>
          <p:cNvSpPr txBox="1"/>
          <p:nvPr/>
        </p:nvSpPr>
        <p:spPr>
          <a:xfrm>
            <a:off x="4914900" y="204470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chemeClr val="accent6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データベース</a:t>
            </a:r>
            <a:endParaRPr kumimoji="1" lang="ja-JP" altLang="en-US" sz="1200" b="1" dirty="0">
              <a:solidFill>
                <a:schemeClr val="accent6">
                  <a:lumMod val="50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8F729EE-8F8F-475C-8EDD-0B22E6DEE1A7}"/>
              </a:ext>
            </a:extLst>
          </p:cNvPr>
          <p:cNvSpPr txBox="1"/>
          <p:nvPr/>
        </p:nvSpPr>
        <p:spPr>
          <a:xfrm>
            <a:off x="7023100" y="203200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chemeClr val="accent6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ファイル</a:t>
            </a:r>
            <a:endParaRPr kumimoji="1" lang="ja-JP" altLang="en-US" sz="1200" b="1" dirty="0">
              <a:solidFill>
                <a:schemeClr val="accent6">
                  <a:lumMod val="50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C413072-D5B0-4AE2-B392-BBF64621D438}"/>
              </a:ext>
            </a:extLst>
          </p:cNvPr>
          <p:cNvSpPr txBox="1"/>
          <p:nvPr/>
        </p:nvSpPr>
        <p:spPr>
          <a:xfrm>
            <a:off x="2806700" y="2946400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chemeClr val="accent6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データパーサツール</a:t>
            </a:r>
            <a:endParaRPr kumimoji="1" lang="ja-JP" altLang="en-US" sz="1200" b="1" dirty="0">
              <a:solidFill>
                <a:schemeClr val="accent6">
                  <a:lumMod val="50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47B5366-F755-4373-AB10-2983C21FCBB1}"/>
              </a:ext>
            </a:extLst>
          </p:cNvPr>
          <p:cNvSpPr txBox="1"/>
          <p:nvPr/>
        </p:nvSpPr>
        <p:spPr>
          <a:xfrm>
            <a:off x="4902200" y="297180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chemeClr val="accent6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レシピツール</a:t>
            </a:r>
            <a:endParaRPr kumimoji="1" lang="ja-JP" altLang="en-US" sz="1200" b="1" dirty="0">
              <a:solidFill>
                <a:schemeClr val="accent6">
                  <a:lumMod val="50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04B6917-A391-43E1-BB5F-A0E8FF3178AE}"/>
              </a:ext>
            </a:extLst>
          </p:cNvPr>
          <p:cNvSpPr txBox="1"/>
          <p:nvPr/>
        </p:nvSpPr>
        <p:spPr>
          <a:xfrm>
            <a:off x="7048500" y="29718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200" b="1" dirty="0">
                <a:solidFill>
                  <a:schemeClr val="accent6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SDK</a:t>
            </a:r>
            <a:endParaRPr kumimoji="1" lang="ja-JP" altLang="en-US" sz="1200" b="1" dirty="0">
              <a:solidFill>
                <a:schemeClr val="accent6">
                  <a:lumMod val="50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D27E9FF-DCE6-4BD2-80BB-7112FA6741F5}"/>
              </a:ext>
            </a:extLst>
          </p:cNvPr>
          <p:cNvSpPr txBox="1"/>
          <p:nvPr/>
        </p:nvSpPr>
        <p:spPr>
          <a:xfrm>
            <a:off x="2794000" y="2311400"/>
            <a:ext cx="1890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メイリオ"/>
                <a:ea typeface="メイリオ"/>
                <a:cs typeface="メイリオ"/>
              </a:rPr>
              <a:t>HTTP</a:t>
            </a:r>
            <a:r>
              <a:rPr kumimoji="1" lang="ja-JP" altLang="en-US" sz="1000" dirty="0">
                <a:latin typeface="メイリオ"/>
                <a:ea typeface="メイリオ"/>
                <a:cs typeface="メイリオ"/>
              </a:rPr>
              <a:t>による</a:t>
            </a:r>
            <a:r>
              <a:rPr kumimoji="1" lang="en-US" altLang="ja-JP" sz="1000" dirty="0">
                <a:latin typeface="メイリオ"/>
                <a:ea typeface="メイリオ"/>
                <a:cs typeface="メイリオ"/>
              </a:rPr>
              <a:t>API</a:t>
            </a:r>
            <a:r>
              <a:rPr kumimoji="1" lang="ja-JP" altLang="en-US" sz="1000" dirty="0">
                <a:latin typeface="メイリオ"/>
                <a:ea typeface="メイリオ"/>
                <a:cs typeface="メイリオ"/>
              </a:rPr>
              <a:t>エンドポイン</a:t>
            </a:r>
            <a:endParaRPr kumimoji="1" lang="en-US" altLang="ja-JP" sz="1000" dirty="0">
              <a:latin typeface="メイリオ"/>
              <a:ea typeface="メイリオ"/>
              <a:cs typeface="メイリオ"/>
            </a:endParaRPr>
          </a:p>
          <a:p>
            <a:r>
              <a:rPr kumimoji="1" lang="ja-JP" altLang="en-US" sz="1000" dirty="0">
                <a:latin typeface="メイリオ"/>
                <a:ea typeface="メイリオ"/>
                <a:cs typeface="メイリオ"/>
              </a:rPr>
              <a:t>トを操作します。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2919B5D-C653-4687-AE88-56862AF9215F}"/>
              </a:ext>
            </a:extLst>
          </p:cNvPr>
          <p:cNvSpPr/>
          <p:nvPr/>
        </p:nvSpPr>
        <p:spPr>
          <a:xfrm>
            <a:off x="4902200" y="2293035"/>
            <a:ext cx="1981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オンプレミスのデータベース</a:t>
            </a:r>
            <a:endParaRPr lang="en-US" altLang="ja-JP" sz="1000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またはクラウドのデータベース</a:t>
            </a:r>
            <a:endParaRPr lang="en-US" altLang="ja-JP" sz="1000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に接続します。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8AC46F60-7278-4E88-A880-FDA720BB3D99}"/>
              </a:ext>
            </a:extLst>
          </p:cNvPr>
          <p:cNvSpPr/>
          <p:nvPr/>
        </p:nvSpPr>
        <p:spPr>
          <a:xfrm>
            <a:off x="7010400" y="2280335"/>
            <a:ext cx="1905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オンプレミス、またはクラウ</a:t>
            </a:r>
            <a:endParaRPr lang="en-US" altLang="ja-JP" sz="1000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ドアプリケーションの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CSV</a:t>
            </a:r>
          </a:p>
          <a:p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ファイルを操作します。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E1EFE3D5-BD83-481D-8441-B6622F941F13}"/>
              </a:ext>
            </a:extLst>
          </p:cNvPr>
          <p:cNvSpPr/>
          <p:nvPr/>
        </p:nvSpPr>
        <p:spPr>
          <a:xfrm>
            <a:off x="2794000" y="3185954"/>
            <a:ext cx="4953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JSON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、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XML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、および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CSV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ファ</a:t>
            </a:r>
            <a:endParaRPr lang="en-US" altLang="ja-JP" sz="1000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イル形式からデータを解析する</a:t>
            </a:r>
            <a:endParaRPr lang="en-US" altLang="ja-JP" sz="1000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のに役立つツール。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27318724-67C4-4440-8387-1B5664D5F91E}"/>
              </a:ext>
            </a:extLst>
          </p:cNvPr>
          <p:cNvSpPr/>
          <p:nvPr/>
        </p:nvSpPr>
        <p:spPr>
          <a:xfrm>
            <a:off x="4896960" y="3198654"/>
            <a:ext cx="1851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レシピ作成を支援するための</a:t>
            </a:r>
            <a:endParaRPr lang="en-US" altLang="ja-JP" sz="1000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ツール。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E786946-1204-4E78-B7D0-72672053771A}"/>
              </a:ext>
            </a:extLst>
          </p:cNvPr>
          <p:cNvSpPr/>
          <p:nvPr/>
        </p:nvSpPr>
        <p:spPr>
          <a:xfrm>
            <a:off x="7073900" y="3169335"/>
            <a:ext cx="1866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000" dirty="0" err="1">
                <a:latin typeface="メイリオ"/>
                <a:ea typeface="メイリオ"/>
                <a:cs typeface="メイリオ"/>
              </a:rPr>
              <a:t>Workato</a:t>
            </a:r>
            <a:r>
              <a:rPr lang="en-US" altLang="ja-JP" sz="1000" dirty="0" err="1">
                <a:latin typeface="メイリオ"/>
                <a:ea typeface="メイリオ"/>
                <a:cs typeface="メイリオ"/>
              </a:rPr>
              <a:t>SDK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を使用して</a:t>
            </a:r>
            <a:endParaRPr lang="en-US" altLang="ja-JP" sz="1000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独自のコネクタを作成でき</a:t>
            </a:r>
            <a:endParaRPr lang="en-US" altLang="ja-JP" sz="1000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ます。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5A7A7B2-F412-47F2-A382-A615B2F23BB1}"/>
              </a:ext>
            </a:extLst>
          </p:cNvPr>
          <p:cNvSpPr txBox="1"/>
          <p:nvPr/>
        </p:nvSpPr>
        <p:spPr>
          <a:xfrm>
            <a:off x="3848100" y="3949700"/>
            <a:ext cx="37587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メイリオ"/>
                <a:ea typeface="メイリオ"/>
                <a:cs typeface="メイリオ"/>
              </a:rPr>
              <a:t>〜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 </a:t>
            </a:r>
            <a:r>
              <a:rPr kumimoji="1" lang="en-US" altLang="ja-JP" sz="1050" dirty="0">
                <a:latin typeface="メイリオ"/>
                <a:ea typeface="メイリオ"/>
                <a:cs typeface="メイリオ"/>
              </a:rPr>
              <a:t>400</a:t>
            </a:r>
            <a:r>
              <a:rPr kumimoji="1" lang="ja-JP" altLang="en-US" sz="1050" dirty="0">
                <a:latin typeface="メイリオ"/>
                <a:ea typeface="メイリオ"/>
                <a:cs typeface="メイリオ"/>
              </a:rPr>
              <a:t>種類以上のアプリケーションと接続するコネクタ </a:t>
            </a:r>
            <a:r>
              <a:rPr kumimoji="1" lang="en-US" altLang="ja-JP" sz="1050" dirty="0">
                <a:latin typeface="メイリオ"/>
                <a:ea typeface="メイリオ"/>
                <a:cs typeface="メイリオ"/>
              </a:rPr>
              <a:t>〜</a:t>
            </a:r>
            <a:endParaRPr kumimoji="1" lang="ja-JP" altLang="en-US" sz="105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4FB4847-80F2-4704-801D-AED033426E33}"/>
              </a:ext>
            </a:extLst>
          </p:cNvPr>
          <p:cNvSpPr txBox="1"/>
          <p:nvPr/>
        </p:nvSpPr>
        <p:spPr>
          <a:xfrm>
            <a:off x="4559300" y="1638300"/>
            <a:ext cx="47243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メイリオ"/>
                <a:ea typeface="メイリオ"/>
                <a:cs typeface="メイリオ"/>
              </a:rPr>
              <a:t>〜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 コネクタ未提供の</a:t>
            </a:r>
            <a:r>
              <a:rPr kumimoji="1" lang="ja-JP" altLang="en-US" sz="1050" dirty="0">
                <a:latin typeface="メイリオ"/>
                <a:ea typeface="メイリオ"/>
                <a:cs typeface="メイリオ"/>
              </a:rPr>
              <a:t>アプリケーションと接続するための汎用コネクタ </a:t>
            </a:r>
            <a:r>
              <a:rPr kumimoji="1" lang="en-US" altLang="ja-JP" sz="1050" dirty="0">
                <a:latin typeface="メイリオ"/>
                <a:ea typeface="メイリオ"/>
                <a:cs typeface="メイリオ"/>
              </a:rPr>
              <a:t>〜</a:t>
            </a:r>
            <a:endParaRPr kumimoji="1" lang="ja-JP" altLang="en-US" sz="1050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64705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FDF2B6-FD6F-483B-953E-57E1B289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すごく簡単に言うと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F2200A-0B7A-4660-97B7-E0CAD1AA3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最近 </a:t>
            </a:r>
            <a:r>
              <a:rPr lang="en-US" altLang="ja-JP" dirty="0"/>
              <a:t>Atlassian </a:t>
            </a:r>
            <a:r>
              <a:rPr lang="ja-JP" altLang="en-US" dirty="0"/>
              <a:t>に買収が発表された </a:t>
            </a:r>
            <a:r>
              <a:rPr lang="en-US" altLang="ja-JP" dirty="0"/>
              <a:t>Automation for JIRA </a:t>
            </a:r>
            <a:r>
              <a:rPr lang="ja-JP" altLang="en-US" dirty="0"/>
              <a:t>みたいだけど、いくつものサービスをコントロールできるもの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2637057-64DA-4297-8B2E-C82EDB650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285" y="2239948"/>
            <a:ext cx="5287914" cy="38862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1D4F163-C2C9-40EA-84D9-76E16170C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54" y="2499988"/>
            <a:ext cx="5487662" cy="298575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658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EF6F078-40B8-47CC-B802-B673E4D0C4F3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kumimoji="1" lang="en-US" altLang="ja-JP" dirty="0"/>
              <a:t>Workato</a:t>
            </a:r>
            <a:r>
              <a:rPr kumimoji="1" lang="ja-JP" altLang="en-US" dirty="0"/>
              <a:t> の説明をしばしご覧ください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28F0557C-D3D2-4BED-B8D2-2301BE807A0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7BF2C1-802D-4E14-945D-64EC27FE91A7}"/>
              </a:ext>
            </a:extLst>
          </p:cNvPr>
          <p:cNvSpPr txBox="1"/>
          <p:nvPr/>
        </p:nvSpPr>
        <p:spPr>
          <a:xfrm>
            <a:off x="6768352" y="2429435"/>
            <a:ext cx="4303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説明内容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チーム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Recipe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簡単な </a:t>
            </a:r>
            <a:r>
              <a:rPr lang="en-US" altLang="ja-JP" dirty="0"/>
              <a:t>recipe </a:t>
            </a:r>
            <a:r>
              <a:rPr lang="ja-JP" altLang="en-US" dirty="0"/>
              <a:t>の作り方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6083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27BC2DB-D58D-4080-A819-8A80DE18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err="1"/>
              <a:t>Ricksoft</a:t>
            </a:r>
            <a:r>
              <a:rPr lang="ja-JP" altLang="en-US" sz="3600" dirty="0"/>
              <a:t>の利用例　その１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9C50390-9BE9-4B8D-A9C4-BD4CB06BB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/>
              <a:t>Salesforce </a:t>
            </a:r>
            <a:r>
              <a:rPr lang="ja-JP" altLang="en-US" sz="2400" dirty="0"/>
              <a:t>の情報から </a:t>
            </a:r>
            <a:r>
              <a:rPr lang="en-US" altLang="ja-JP" sz="2400" dirty="0"/>
              <a:t>Jira </a:t>
            </a:r>
            <a:r>
              <a:rPr lang="ja-JP" altLang="en-US" sz="2400" dirty="0"/>
              <a:t>の課題を起票、</a:t>
            </a:r>
            <a:r>
              <a:rPr lang="en-US" altLang="ja-JP" sz="2400" dirty="0" err="1"/>
              <a:t>workbot</a:t>
            </a:r>
            <a:r>
              <a:rPr lang="en-US" altLang="ja-JP" sz="2400" dirty="0"/>
              <a:t> </a:t>
            </a:r>
            <a:r>
              <a:rPr lang="ja-JP" altLang="en-US" sz="2400" dirty="0"/>
              <a:t>の連携</a:t>
            </a:r>
            <a:endParaRPr kumimoji="1" lang="ja-JP" altLang="en-US" dirty="0"/>
          </a:p>
        </p:txBody>
      </p:sp>
      <p:pic>
        <p:nvPicPr>
          <p:cNvPr id="7" name="Picture 2" descr="é¢é£ç»å">
            <a:extLst>
              <a:ext uri="{FF2B5EF4-FFF2-40B4-BE49-F238E27FC236}">
                <a16:creationId xmlns:a16="http://schemas.microsoft.com/office/drawing/2014/main" id="{4FE8486A-F62F-4304-B77E-53801E90C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15233" r="2877" b="17370"/>
          <a:stretch/>
        </p:blipFill>
        <p:spPr bwMode="auto">
          <a:xfrm>
            <a:off x="3606638" y="1963553"/>
            <a:ext cx="1399924" cy="10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C635E3-29F7-43A5-B617-CEEC20E51461}"/>
              </a:ext>
            </a:extLst>
          </p:cNvPr>
          <p:cNvSpPr txBox="1"/>
          <p:nvPr/>
        </p:nvSpPr>
        <p:spPr>
          <a:xfrm>
            <a:off x="5171582" y="2119062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Lead</a:t>
            </a:r>
            <a:r>
              <a:rPr kumimoji="1" lang="ja-JP" altLang="en-US" dirty="0"/>
              <a:t>作成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4B9A948-8FF0-49DA-A2AA-82EE9093ABE8}"/>
              </a:ext>
            </a:extLst>
          </p:cNvPr>
          <p:cNvSpPr/>
          <p:nvPr/>
        </p:nvSpPr>
        <p:spPr bwMode="auto">
          <a:xfrm>
            <a:off x="1480664" y="2103683"/>
            <a:ext cx="1399924" cy="726317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>
                <a:latin typeface="Arial" charset="0"/>
              </a:rPr>
              <a:t>Ricksoft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Web</a:t>
            </a:r>
            <a:r>
              <a:rPr kumimoji="0" lang="ja-JP" altLang="en-US" dirty="0">
                <a:latin typeface="Arial" charset="0"/>
              </a:rPr>
              <a:t> </a:t>
            </a:r>
            <a:r>
              <a:rPr kumimoji="0" lang="en-US" altLang="ja-JP" dirty="0">
                <a:latin typeface="Arial" charset="0"/>
              </a:rPr>
              <a:t>S</a:t>
            </a: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ite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2482CE1-E571-4B18-8E59-5E1FD9620A18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 bwMode="auto">
          <a:xfrm>
            <a:off x="2880588" y="2466842"/>
            <a:ext cx="726050" cy="19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8AFD2E9-2EDA-49E8-95F1-D1C1F65C2068}"/>
              </a:ext>
            </a:extLst>
          </p:cNvPr>
          <p:cNvSpPr txBox="1"/>
          <p:nvPr/>
        </p:nvSpPr>
        <p:spPr>
          <a:xfrm>
            <a:off x="1512592" y="2818216"/>
            <a:ext cx="136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Web to Lead</a:t>
            </a:r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01DBDE8-D218-40FB-A838-D782D57C9B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86" y="5581999"/>
            <a:ext cx="2479076" cy="324742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FAA6014-6EC7-4130-99CA-034ADB1337C2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 bwMode="auto">
          <a:xfrm flipH="1">
            <a:off x="3518324" y="2970516"/>
            <a:ext cx="788276" cy="261148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F1C078-8ACE-4178-87CF-ED4E4B29D8BE}"/>
              </a:ext>
            </a:extLst>
          </p:cNvPr>
          <p:cNvSpPr txBox="1"/>
          <p:nvPr/>
        </p:nvSpPr>
        <p:spPr>
          <a:xfrm>
            <a:off x="1228758" y="28118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708F08F-FE82-4EA6-89E9-89E979B9E2C1}"/>
              </a:ext>
            </a:extLst>
          </p:cNvPr>
          <p:cNvSpPr txBox="1"/>
          <p:nvPr/>
        </p:nvSpPr>
        <p:spPr>
          <a:xfrm>
            <a:off x="4916767" y="21206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pic>
        <p:nvPicPr>
          <p:cNvPr id="16" name="Picture 4" descr="é¢é£ç»å">
            <a:extLst>
              <a:ext uri="{FF2B5EF4-FFF2-40B4-BE49-F238E27FC236}">
                <a16:creationId xmlns:a16="http://schemas.microsoft.com/office/drawing/2014/main" id="{6158C728-A234-4A1B-B010-7595A7CAE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21438"/>
          <a:stretch/>
        </p:blipFill>
        <p:spPr bwMode="auto">
          <a:xfrm>
            <a:off x="7061709" y="3496479"/>
            <a:ext cx="1740012" cy="45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B3F2176-48E6-43C0-965F-325225C47249}"/>
              </a:ext>
            </a:extLst>
          </p:cNvPr>
          <p:cNvSpPr txBox="1"/>
          <p:nvPr/>
        </p:nvSpPr>
        <p:spPr>
          <a:xfrm>
            <a:off x="2290836" y="460870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③課題作成</a:t>
            </a:r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CA4DAEF-A93B-460F-B625-BABB10354B68}"/>
              </a:ext>
            </a:extLst>
          </p:cNvPr>
          <p:cNvCxnSpPr>
            <a:cxnSpLocks/>
            <a:endCxn id="16" idx="1"/>
          </p:cNvCxnSpPr>
          <p:nvPr/>
        </p:nvCxnSpPr>
        <p:spPr bwMode="auto">
          <a:xfrm>
            <a:off x="4729149" y="2910562"/>
            <a:ext cx="2332560" cy="81188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19F9398-E201-410E-ADA2-226268CACCE0}"/>
              </a:ext>
            </a:extLst>
          </p:cNvPr>
          <p:cNvSpPr txBox="1"/>
          <p:nvPr/>
        </p:nvSpPr>
        <p:spPr>
          <a:xfrm>
            <a:off x="5766870" y="2908949"/>
            <a:ext cx="30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④メッセージ追加とボタン表示</a:t>
            </a:r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B1D5A76-5617-480A-A333-66940557F1FA}"/>
              </a:ext>
            </a:extLst>
          </p:cNvPr>
          <p:cNvSpPr/>
          <p:nvPr/>
        </p:nvSpPr>
        <p:spPr bwMode="auto">
          <a:xfrm>
            <a:off x="8395598" y="4012217"/>
            <a:ext cx="1364587" cy="369332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課題クローズ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85ABC3C8-8661-42E3-8C0A-50224BD66A46}"/>
              </a:ext>
            </a:extLst>
          </p:cNvPr>
          <p:cNvSpPr/>
          <p:nvPr/>
        </p:nvSpPr>
        <p:spPr bwMode="auto">
          <a:xfrm>
            <a:off x="6996876" y="4055624"/>
            <a:ext cx="1209748" cy="369332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担当者</a:t>
            </a:r>
            <a:r>
              <a:rPr kumimoji="0" lang="ja-JP" altLang="en-US" sz="1400" dirty="0">
                <a:latin typeface="Arial" charset="0"/>
              </a:rPr>
              <a:t>変更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4" descr="é¢é£ç»å">
            <a:extLst>
              <a:ext uri="{FF2B5EF4-FFF2-40B4-BE49-F238E27FC236}">
                <a16:creationId xmlns:a16="http://schemas.microsoft.com/office/drawing/2014/main" id="{C9F856C5-F6BB-4C16-8D63-E02AB058A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21438"/>
          <a:stretch/>
        </p:blipFill>
        <p:spPr bwMode="auto">
          <a:xfrm>
            <a:off x="5868135" y="6033275"/>
            <a:ext cx="1740012" cy="45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45AAD8C1-CA36-4C3F-A5BF-839130172115}"/>
              </a:ext>
            </a:extLst>
          </p:cNvPr>
          <p:cNvCxnSpPr>
            <a:cxnSpLocks/>
            <a:stCxn id="21" idx="1"/>
          </p:cNvCxnSpPr>
          <p:nvPr/>
        </p:nvCxnSpPr>
        <p:spPr bwMode="auto">
          <a:xfrm rot="10800000" flipV="1">
            <a:off x="4234538" y="4240290"/>
            <a:ext cx="2762338" cy="1215106"/>
          </a:xfrm>
          <a:prstGeom prst="bentConnector3">
            <a:avLst>
              <a:gd name="adj1" fmla="val 100224"/>
            </a:avLst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コネクタ: カギ線 23">
            <a:extLst>
              <a:ext uri="{FF2B5EF4-FFF2-40B4-BE49-F238E27FC236}">
                <a16:creationId xmlns:a16="http://schemas.microsoft.com/office/drawing/2014/main" id="{52B564EE-390E-44D1-BB82-3B09AEAB4485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 bwMode="auto">
          <a:xfrm rot="5400000">
            <a:off x="6365787" y="4797311"/>
            <a:ext cx="1608319" cy="86360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A5BFDC5-FAA4-4E4D-9E36-6339351239B4}"/>
              </a:ext>
            </a:extLst>
          </p:cNvPr>
          <p:cNvSpPr txBox="1"/>
          <p:nvPr/>
        </p:nvSpPr>
        <p:spPr>
          <a:xfrm>
            <a:off x="4250608" y="4357211"/>
            <a:ext cx="225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⑤</a:t>
            </a:r>
            <a:r>
              <a:rPr lang="en-US" altLang="ja-JP" dirty="0"/>
              <a:t>-A</a:t>
            </a:r>
            <a:r>
              <a:rPr lang="ja-JP" altLang="en-US" dirty="0"/>
              <a:t> ステータス変更、担当者指定、コメント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D8074CA-62A0-430A-8716-1D8B2A868AE5}"/>
              </a:ext>
            </a:extLst>
          </p:cNvPr>
          <p:cNvSpPr txBox="1"/>
          <p:nvPr/>
        </p:nvSpPr>
        <p:spPr>
          <a:xfrm>
            <a:off x="5988806" y="6435505"/>
            <a:ext cx="21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⑥</a:t>
            </a:r>
            <a:r>
              <a:rPr kumimoji="1" lang="en-US" altLang="ja-JP" dirty="0"/>
              <a:t>-A</a:t>
            </a:r>
            <a:r>
              <a:rPr kumimoji="1" lang="ja-JP" altLang="en-US" dirty="0"/>
              <a:t> 担当者に</a:t>
            </a:r>
            <a:r>
              <a:rPr lang="en-US" altLang="ja-JP" dirty="0"/>
              <a:t>DM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A579C11-7118-4F2A-95CD-4FBC9D03B263}"/>
              </a:ext>
            </a:extLst>
          </p:cNvPr>
          <p:cNvSpPr txBox="1"/>
          <p:nvPr/>
        </p:nvSpPr>
        <p:spPr>
          <a:xfrm>
            <a:off x="8789511" y="5375038"/>
            <a:ext cx="21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⑤</a:t>
            </a:r>
            <a:r>
              <a:rPr lang="en-US" altLang="ja-JP" dirty="0"/>
              <a:t>-B</a:t>
            </a:r>
            <a:r>
              <a:rPr lang="ja-JP" altLang="en-US" dirty="0"/>
              <a:t> 課題クローズ</a:t>
            </a:r>
            <a:endParaRPr kumimoji="1" lang="ja-JP" altLang="en-US" dirty="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342C460-FBD5-4C39-AA71-4FECEA2A9B58}"/>
              </a:ext>
            </a:extLst>
          </p:cNvPr>
          <p:cNvSpPr/>
          <p:nvPr/>
        </p:nvSpPr>
        <p:spPr bwMode="auto">
          <a:xfrm>
            <a:off x="6738141" y="3385500"/>
            <a:ext cx="3196067" cy="1132169"/>
          </a:xfrm>
          <a:prstGeom prst="rect">
            <a:avLst/>
          </a:prstGeom>
          <a:noFill/>
          <a:ln w="15875" cap="flat" cmpd="sng" algn="ctr">
            <a:solidFill>
              <a:schemeClr val="tx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FD204870-4243-41DE-B5AD-6E0A75DB0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987" y="3474761"/>
            <a:ext cx="463840" cy="428928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DD9D9A02-9FDA-4133-8E3B-98E410F8E0FE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 bwMode="auto">
          <a:xfrm>
            <a:off x="9077892" y="4381549"/>
            <a:ext cx="788600" cy="99348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457969"/>
      </p:ext>
    </p:extLst>
  </p:cSld>
  <p:clrMapOvr>
    <a:masterClrMapping/>
  </p:clrMapOvr>
</p:sld>
</file>

<file path=ppt/theme/theme1.xml><?xml version="1.0" encoding="utf-8"?>
<a:theme xmlns:a="http://schemas.openxmlformats.org/drawingml/2006/main" name="2_RS_MKTG">
  <a:themeElements>
    <a:clrScheme name="Maple 2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194293"/>
      </a:accent1>
      <a:accent2>
        <a:srgbClr val="9999CC"/>
      </a:accent2>
      <a:accent3>
        <a:srgbClr val="FFFFFF"/>
      </a:accent3>
      <a:accent4>
        <a:srgbClr val="000000"/>
      </a:accent4>
      <a:accent5>
        <a:srgbClr val="ABB0C8"/>
      </a:accent5>
      <a:accent6>
        <a:srgbClr val="8A8AB9"/>
      </a:accent6>
      <a:hlink>
        <a:srgbClr val="CCCCE6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5875" cap="flat" cmpd="sng" algn="ctr">
          <a:solidFill>
            <a:schemeClr val="tx2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>
          <a:headEnd type="none" w="med" len="med"/>
          <a:tailEnd type="triangle"/>
        </a:ln>
      </a:spPr>
      <a:bodyPr/>
      <a:lstStyle/>
      <a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a:style>
    </a:lnDef>
  </a:objectDefaults>
  <a:extraClrSchemeLst>
    <a:extraClrScheme>
      <a:clrScheme name="Maple 1">
        <a:dk1>
          <a:srgbClr val="000000"/>
        </a:dk1>
        <a:lt1>
          <a:srgbClr val="F2F3C7"/>
        </a:lt1>
        <a:dk2>
          <a:srgbClr val="333300"/>
        </a:dk2>
        <a:lt2>
          <a:srgbClr val="808080"/>
        </a:lt2>
        <a:accent1>
          <a:srgbClr val="747660"/>
        </a:accent1>
        <a:accent2>
          <a:srgbClr val="A99B69"/>
        </a:accent2>
        <a:accent3>
          <a:srgbClr val="F7F8E0"/>
        </a:accent3>
        <a:accent4>
          <a:srgbClr val="000000"/>
        </a:accent4>
        <a:accent5>
          <a:srgbClr val="BCBDB6"/>
        </a:accent5>
        <a:accent6>
          <a:srgbClr val="998C5E"/>
        </a:accent6>
        <a:hlink>
          <a:srgbClr val="95916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2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194293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BB0C8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FF"/>
        </a:lt1>
        <a:dk2>
          <a:srgbClr val="4C0026"/>
        </a:dk2>
        <a:lt2>
          <a:srgbClr val="808080"/>
        </a:lt2>
        <a:accent1>
          <a:srgbClr val="7C1C45"/>
        </a:accent1>
        <a:accent2>
          <a:srgbClr val="C15D75"/>
        </a:accent2>
        <a:accent3>
          <a:srgbClr val="FFFFFF"/>
        </a:accent3>
        <a:accent4>
          <a:srgbClr val="000000"/>
        </a:accent4>
        <a:accent5>
          <a:srgbClr val="BFABB0"/>
        </a:accent5>
        <a:accent6>
          <a:srgbClr val="AF5369"/>
        </a:accent6>
        <a:hlink>
          <a:srgbClr val="C29D28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orkatoセミナー" id="{692CE24A-5F34-3640-9BAC-8BA27BE8D4CF}" vid="{BFC6282A-9D67-8A4C-A255-47CA0B341C7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Workatoセミナー</Template>
  <TotalTime>2645</TotalTime>
  <Words>823</Words>
  <Application>Microsoft Office PowerPoint</Application>
  <PresentationFormat>ワイド画面</PresentationFormat>
  <Paragraphs>127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ＭＳ Ｐゴシック</vt:lpstr>
      <vt:lpstr>MS Mincho</vt:lpstr>
      <vt:lpstr>メイリオ</vt:lpstr>
      <vt:lpstr>游ゴシック</vt:lpstr>
      <vt:lpstr>Arial</vt:lpstr>
      <vt:lpstr>Arial Black</vt:lpstr>
      <vt:lpstr>Calibri</vt:lpstr>
      <vt:lpstr>Wingdings</vt:lpstr>
      <vt:lpstr>2_RS_MKTG</vt:lpstr>
      <vt:lpstr>PowerPoint プレゼンテーション</vt:lpstr>
      <vt:lpstr>Ricksoft  樋口晃</vt:lpstr>
      <vt:lpstr>今日お話ししたいこと</vt:lpstr>
      <vt:lpstr>Workatoについて</vt:lpstr>
      <vt:lpstr>Jira を 他のシステムと連携をしたい</vt:lpstr>
      <vt:lpstr>PowerPoint プレゼンテーション</vt:lpstr>
      <vt:lpstr>すごく簡単に言うと</vt:lpstr>
      <vt:lpstr>Workato の説明をしばしご覧ください</vt:lpstr>
      <vt:lpstr>Ricksoftの利用例　その１</vt:lpstr>
      <vt:lpstr>Ricksoftの利用例　その１</vt:lpstr>
      <vt:lpstr>Ricksoftの利用例　その２</vt:lpstr>
      <vt:lpstr>REST APIの利用も簡単でした</vt:lpstr>
      <vt:lpstr>Ricksoftの利用例　その３</vt:lpstr>
      <vt:lpstr>Ricksoftの利用例　その３</vt:lpstr>
      <vt:lpstr>セルフサービス自動化プラットフォームの効果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樋口晃</dc:creator>
  <cp:lastModifiedBy>樋口 晃</cp:lastModifiedBy>
  <cp:revision>125</cp:revision>
  <cp:lastPrinted>2019-08-27T06:36:37Z</cp:lastPrinted>
  <dcterms:created xsi:type="dcterms:W3CDTF">2019-08-30T01:45:28Z</dcterms:created>
  <dcterms:modified xsi:type="dcterms:W3CDTF">2019-11-13T08:00:12Z</dcterms:modified>
</cp:coreProperties>
</file>